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  <p:sldMasterId id="2147487366" r:id="rId2"/>
  </p:sldMasterIdLst>
  <p:notesMasterIdLst>
    <p:notesMasterId r:id="rId7"/>
  </p:notesMasterIdLst>
  <p:handoutMasterIdLst>
    <p:handoutMasterId r:id="rId8"/>
  </p:handoutMasterIdLst>
  <p:sldIdLst>
    <p:sldId id="388" r:id="rId3"/>
    <p:sldId id="389" r:id="rId4"/>
    <p:sldId id="317" r:id="rId5"/>
    <p:sldId id="318" r:id="rId6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8000"/>
    <a:srgbClr val="F4D8D0"/>
    <a:srgbClr val="D3312D"/>
    <a:srgbClr val="FF9933"/>
    <a:srgbClr val="FF99FF"/>
    <a:srgbClr val="FF33CC"/>
    <a:srgbClr val="4647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82470" autoAdjust="0"/>
  </p:normalViewPr>
  <p:slideViewPr>
    <p:cSldViewPr>
      <p:cViewPr varScale="1">
        <p:scale>
          <a:sx n="81" d="100"/>
          <a:sy n="81" d="100"/>
        </p:scale>
        <p:origin x="117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notesViewPr>
    <p:cSldViewPr>
      <p:cViewPr varScale="1">
        <p:scale>
          <a:sx n="73" d="100"/>
          <a:sy n="73" d="100"/>
        </p:scale>
        <p:origin x="-732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2D04A6B-4580-4F6E-B844-B055BC5C027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2440" tIns="46220" rIns="92440" bIns="462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185FB64-4725-454B-B701-2F4C97D660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854764E5-EEB6-4479-8BC4-4DCA8C81DF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440" tIns="46220" rIns="92440" bIns="462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99574AC-0633-46BF-B13B-FEA4BEFADD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5300"/>
          </a:xfrm>
          <a:prstGeom prst="rect">
            <a:avLst/>
          </a:prstGeom>
        </p:spPr>
        <p:txBody>
          <a:bodyPr vert="horz" lIns="92440" tIns="46220" rIns="92440" bIns="462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D18D29C-5428-4AB6-A798-46891D146D1E}" type="datetimeFigureOut">
              <a:rPr lang="fr-FR"/>
              <a:pPr>
                <a:defRPr/>
              </a:pPr>
              <a:t>09/05/2023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F8AC5532-F700-445A-A689-444926FAC4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1363"/>
            <a:ext cx="497205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0" tIns="46220" rIns="92440" bIns="462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3C6C8001-F48A-4B1D-B7F7-07763F4F4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14875"/>
            <a:ext cx="5435600" cy="4467225"/>
          </a:xfrm>
          <a:prstGeom prst="rect">
            <a:avLst/>
          </a:prstGeom>
        </p:spPr>
        <p:txBody>
          <a:bodyPr vert="horz" lIns="92440" tIns="46220" rIns="92440" bIns="462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A1B522-1528-48BC-84E3-9F4C98BE2F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2440" tIns="46220" rIns="92440" bIns="462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C1D0D5-AB76-403F-A023-8A9F57156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2440" tIns="46220" rIns="92440" bIns="462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1160821-773C-4A15-847F-BFB70E19C38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ce réservé de l'image des diapositives 1">
            <a:extLst>
              <a:ext uri="{FF2B5EF4-FFF2-40B4-BE49-F238E27FC236}">
                <a16:creationId xmlns:a16="http://schemas.microsoft.com/office/drawing/2014/main" id="{EEDFC205-56AC-4E95-A8EC-873A8228B3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Espace réservé des commentaires 2">
            <a:extLst>
              <a:ext uri="{FF2B5EF4-FFF2-40B4-BE49-F238E27FC236}">
                <a16:creationId xmlns:a16="http://schemas.microsoft.com/office/drawing/2014/main" id="{63C17150-717A-4487-9051-14525B5809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89092" name="Espace réservé du numéro de diapositive 3">
            <a:extLst>
              <a:ext uri="{FF2B5EF4-FFF2-40B4-BE49-F238E27FC236}">
                <a16:creationId xmlns:a16="http://schemas.microsoft.com/office/drawing/2014/main" id="{5EA814BC-F3B9-4B82-9AC3-653166DFA0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252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6075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8038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52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24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96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68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1E0540D-2186-4BCC-AA7F-6E436F8A1038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85D2FEC-3B32-46E1-BF43-61F83133C8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29">
            <a:extLst>
              <a:ext uri="{FF2B5EF4-FFF2-40B4-BE49-F238E27FC236}">
                <a16:creationId xmlns:a16="http://schemas.microsoft.com/office/drawing/2014/main" id="{1BA42351-3401-4011-9125-916FEFBD3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94B21-D69A-44EC-B52D-FA95E7E0B5EF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5" name="Espace réservé du pied de page 18">
            <a:extLst>
              <a:ext uri="{FF2B5EF4-FFF2-40B4-BE49-F238E27FC236}">
                <a16:creationId xmlns:a16="http://schemas.microsoft.com/office/drawing/2014/main" id="{4E46EE03-51C1-4D35-BE82-99CCFBD46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26">
            <a:extLst>
              <a:ext uri="{FF2B5EF4-FFF2-40B4-BE49-F238E27FC236}">
                <a16:creationId xmlns:a16="http://schemas.microsoft.com/office/drawing/2014/main" id="{AF2A4A39-9DCD-4FAB-813F-391CCA9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C7E50601-E19F-47D3-B33B-6A11700564E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1898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5BA095-CC5A-493E-8D31-8066C1B3E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B0EB3-2873-4AC1-82DE-EDA2147C7FE7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32A61F-1744-46FC-977B-E939257B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472F73-C66D-4C29-B544-5365BDF0E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1448C-8EA8-4F32-B806-59EB1A74CA6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4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BF830E-E8AC-4555-BD36-61400DE46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B73BF-5955-4C93-B1C0-9FF34CB71EAE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CE4939-04F5-4574-93F2-96DD4C70C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A025AB-E526-40FC-BD75-2AB751FD5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9A2D0-0C09-4A04-A2AF-0DC626CE18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883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449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FED92-3234-4F22-9B81-BFEEF58B94B6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2271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DFB31-C54C-4762-AA96-0C80EFD2234E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132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B6D8-4D28-4AD2-9459-B6AE98BEDD96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526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1F030-94AF-43C1-845A-35880904C162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35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DD102-BC68-46AD-922F-CE0067168EA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2923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48AAC-027D-4212-AD40-EF6FDDD97A1F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650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AB92-72DA-4B52-99CF-671647C3DE91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30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9">
            <a:extLst>
              <a:ext uri="{FF2B5EF4-FFF2-40B4-BE49-F238E27FC236}">
                <a16:creationId xmlns:a16="http://schemas.microsoft.com/office/drawing/2014/main" id="{1CA5B790-9C51-4F83-8077-E28B0A78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5AD0D-6DED-4F70-933F-6314C765AD14}" type="datetime1">
              <a:rPr lang="en-US"/>
              <a:pPr>
                <a:defRPr/>
              </a:pPr>
              <a:t>5/9/2023</a:t>
            </a:fld>
            <a:endParaRPr lang="en-US" dirty="0"/>
          </a:p>
        </p:txBody>
      </p:sp>
      <p:sp>
        <p:nvSpPr>
          <p:cNvPr id="5" name="Espace réservé du pied de page 21">
            <a:extLst>
              <a:ext uri="{FF2B5EF4-FFF2-40B4-BE49-F238E27FC236}">
                <a16:creationId xmlns:a16="http://schemas.microsoft.com/office/drawing/2014/main" id="{D8ED5A02-A371-4A33-845C-B5C2F008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  <a:endParaRPr lang="en-US"/>
          </a:p>
        </p:txBody>
      </p:sp>
      <p:sp>
        <p:nvSpPr>
          <p:cNvPr id="6" name="Espace réservé du numéro de diapositive 17">
            <a:extLst>
              <a:ext uri="{FF2B5EF4-FFF2-40B4-BE49-F238E27FC236}">
                <a16:creationId xmlns:a16="http://schemas.microsoft.com/office/drawing/2014/main" id="{E2FC3B12-5F4A-45A7-A8B8-B00EEC463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974C9-2004-4761-87CF-4D7F391C4F23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078779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C34-E9C8-49F5-8F37-02568C747841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945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0B2ED-3F9F-4604-87B3-AD906F26AC4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884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7AF32-F198-451D-81FD-7C61BAAAEFB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449046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7AF32-F198-451D-81FD-7C61BAAAEFB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169769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7AF32-F198-451D-81FD-7C61BAAAEFB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673183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7AF32-F198-451D-81FD-7C61BAAAEFB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2000533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7AF32-F198-451D-81FD-7C61BAAAEFB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813424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F45D-E79F-416F-A379-3FD35280EFA0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3928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7EE7-3FDC-4822-8486-3A7E0A2E8376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11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6C29E3-9F31-4C55-B664-152429A52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04B6-6129-47D9-AF36-7C60B503FA0D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BD1E1E-FBFF-4430-AABA-60399207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51A9FA-6680-4E24-997A-E9CC1A1DD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715B8F2D-66F3-4D37-A75F-2BB4CE4D45A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73347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152C1CB-FC30-402F-A784-F8D9136F2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1ED31-C4B7-414E-B664-5A6EDE67264C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3B6693-11F0-4595-9330-C263A55B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88282-AC2E-4259-B171-2FC48ADE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776FB-1512-4E23-8DAD-5AFDF261212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8598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268FE1F-EA67-4BAB-8AC9-8D7ED93CB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F9692-E5DE-4591-B134-3E2394FA7F88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B868499-750E-4EB0-B2D6-E347AFAFE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5F4F59-FB78-497E-B031-578F45641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0BF1-B327-4CBB-BE58-B5038044CF9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722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F80D3C3-AC2C-4094-8FBC-D022992C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4DD80-E4BD-4038-A0AA-981921DE3F01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213FCD2-C058-45B7-BFC8-816D2D88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BDEA17-5235-4DF0-949A-02861A06D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67341-D88B-49A6-856C-2FA1368BC3F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0170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C36ABA-1738-4DBB-AA69-1994D2E2E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A147-AD3F-45B2-82A6-91D28A3C0459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825042-179F-42B6-A6FC-3B08AE6B2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F44F01-0112-4ED3-B7DA-CC32061D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EBC5-85AC-4B21-A496-DCFA1A92407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783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F1E2E9-F72A-423D-9E8A-63B845BB8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E66DF-5932-4696-B29F-274D6224DB59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B88826-0753-4B24-8B45-F2FCEE9CF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EC484F1-699C-43CD-85F6-AA2A63E4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C067-B193-4939-9ADA-AA059D5964E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8642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13">
            <a:extLst>
              <a:ext uri="{FF2B5EF4-FFF2-40B4-BE49-F238E27FC236}">
                <a16:creationId xmlns:a16="http://schemas.microsoft.com/office/drawing/2014/main" id="{E7F4DE57-C14E-48BC-88D5-CF8BB43841E7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Triangle rectangle 5">
            <a:extLst>
              <a:ext uri="{FF2B5EF4-FFF2-40B4-BE49-F238E27FC236}">
                <a16:creationId xmlns:a16="http://schemas.microsoft.com/office/drawing/2014/main" id="{27BF891E-BB5B-49AE-9D63-4766BD425879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orme libre 15">
            <a:extLst>
              <a:ext uri="{FF2B5EF4-FFF2-40B4-BE49-F238E27FC236}">
                <a16:creationId xmlns:a16="http://schemas.microsoft.com/office/drawing/2014/main" id="{F5859034-D03C-4D8D-A703-80D8F50F17D2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16">
            <a:extLst>
              <a:ext uri="{FF2B5EF4-FFF2-40B4-BE49-F238E27FC236}">
                <a16:creationId xmlns:a16="http://schemas.microsoft.com/office/drawing/2014/main" id="{6F1C976B-2207-42DA-A317-F2A15B1C1A28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>
            <a:extLst>
              <a:ext uri="{FF2B5EF4-FFF2-40B4-BE49-F238E27FC236}">
                <a16:creationId xmlns:a16="http://schemas.microsoft.com/office/drawing/2014/main" id="{340B0CC5-98E5-4C97-A49F-F665B0B3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48E3E-3675-4DA5-B4BB-BC1D168E62D5}" type="datetime1">
              <a:rPr lang="en-US"/>
              <a:pPr>
                <a:defRPr/>
              </a:pPr>
              <a:t>5/9/2023</a:t>
            </a:fld>
            <a:endParaRPr lang="fr-FR"/>
          </a:p>
        </p:txBody>
      </p:sp>
      <p:sp>
        <p:nvSpPr>
          <p:cNvPr id="10" name="Espace réservé du pied de page 5">
            <a:extLst>
              <a:ext uri="{FF2B5EF4-FFF2-40B4-BE49-F238E27FC236}">
                <a16:creationId xmlns:a16="http://schemas.microsoft.com/office/drawing/2014/main" id="{55D0C77A-7B64-4BD5-814D-FE3170AF4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</a:p>
        </p:txBody>
      </p:sp>
      <p:sp>
        <p:nvSpPr>
          <p:cNvPr id="11" name="Espace réservé du numéro de diapositive 6">
            <a:extLst>
              <a:ext uri="{FF2B5EF4-FFF2-40B4-BE49-F238E27FC236}">
                <a16:creationId xmlns:a16="http://schemas.microsoft.com/office/drawing/2014/main" id="{8EE98453-03F8-4D85-BC78-2FB4BA826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67D3F-051C-43AD-900E-FB35CFB8548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36792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>
            <a:extLst>
              <a:ext uri="{FF2B5EF4-FFF2-40B4-BE49-F238E27FC236}">
                <a16:creationId xmlns:a16="http://schemas.microsoft.com/office/drawing/2014/main" id="{D9E37F9B-F7FC-4125-BF82-96C38BAE29FC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orme libre 7">
            <a:extLst>
              <a:ext uri="{FF2B5EF4-FFF2-40B4-BE49-F238E27FC236}">
                <a16:creationId xmlns:a16="http://schemas.microsoft.com/office/drawing/2014/main" id="{688B9D66-01B6-4CC0-B850-D6F23E9FF83A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ce réservé du titre 8">
            <a:extLst>
              <a:ext uri="{FF2B5EF4-FFF2-40B4-BE49-F238E27FC236}">
                <a16:creationId xmlns:a16="http://schemas.microsoft.com/office/drawing/2014/main" id="{90816205-7DCD-440A-B43A-FFDCF986B9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  <a:endParaRPr lang="en-US" altLang="fr-FR"/>
          </a:p>
        </p:txBody>
      </p:sp>
      <p:sp>
        <p:nvSpPr>
          <p:cNvPr id="1029" name="Espace réservé du texte 29">
            <a:extLst>
              <a:ext uri="{FF2B5EF4-FFF2-40B4-BE49-F238E27FC236}">
                <a16:creationId xmlns:a16="http://schemas.microsoft.com/office/drawing/2014/main" id="{6EE7CB8D-6229-4842-A04B-97598F55EC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D80EE9F9-7147-475F-8EB3-BAA840E20D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51A8192A-028E-431E-96A7-0976DB0DDC7F}" type="datetime1">
              <a:rPr lang="en-US"/>
              <a:pPr>
                <a:defRPr/>
              </a:pPr>
              <a:t>5/9/2023</a:t>
            </a:fld>
            <a:endParaRPr lang="en-US" dirty="0"/>
          </a:p>
        </p:txBody>
      </p:sp>
      <p:sp>
        <p:nvSpPr>
          <p:cNvPr id="22" name="Espace réservé du pied de page 21">
            <a:extLst>
              <a:ext uri="{FF2B5EF4-FFF2-40B4-BE49-F238E27FC236}">
                <a16:creationId xmlns:a16="http://schemas.microsoft.com/office/drawing/2014/main" id="{232F37E2-DE1C-4AC9-A794-BA0317A95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Conseil Communautaire du 19 février 2015 V2</a:t>
            </a:r>
            <a:endParaRPr lang="en-US"/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EEA1AF7B-0723-48EB-A4E8-4EEFFB98D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pPr>
              <a:defRPr/>
            </a:pPr>
            <a:fld id="{91970FBC-3F73-494E-A8EF-D5445FF1079A}" type="slidenum">
              <a:rPr lang="en-US" altLang="fr-FR"/>
              <a:pPr>
                <a:defRPr/>
              </a:pPr>
              <a:t>‹N°›</a:t>
            </a:fld>
            <a:endParaRPr lang="en-US" altLang="fr-FR"/>
          </a:p>
        </p:txBody>
      </p:sp>
      <p:grpSp>
        <p:nvGrpSpPr>
          <p:cNvPr id="1033" name="Groupe 1">
            <a:extLst>
              <a:ext uri="{FF2B5EF4-FFF2-40B4-BE49-F238E27FC236}">
                <a16:creationId xmlns:a16="http://schemas.microsoft.com/office/drawing/2014/main" id="{5A566B9A-8235-44B9-826A-EDB186A336AE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>
              <a:extLst>
                <a:ext uri="{FF2B5EF4-FFF2-40B4-BE49-F238E27FC236}">
                  <a16:creationId xmlns:a16="http://schemas.microsoft.com/office/drawing/2014/main" id="{0F906985-0899-4176-850A-729926410B7C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Forme libre 12">
              <a:extLst>
                <a:ext uri="{FF2B5EF4-FFF2-40B4-BE49-F238E27FC236}">
                  <a16:creationId xmlns:a16="http://schemas.microsoft.com/office/drawing/2014/main" id="{B55A05C7-2F87-46E5-916A-D29252546B41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55" r:id="rId1"/>
    <p:sldLayoutId id="2147487354" r:id="rId2"/>
    <p:sldLayoutId id="2147487356" r:id="rId3"/>
    <p:sldLayoutId id="2147487357" r:id="rId4"/>
    <p:sldLayoutId id="2147487358" r:id="rId5"/>
    <p:sldLayoutId id="2147487359" r:id="rId6"/>
    <p:sldLayoutId id="2147487360" r:id="rId7"/>
    <p:sldLayoutId id="2147487361" r:id="rId8"/>
    <p:sldLayoutId id="2147487362" r:id="rId9"/>
    <p:sldLayoutId id="2147487363" r:id="rId10"/>
    <p:sldLayoutId id="2147487364" r:id="rId11"/>
    <p:sldLayoutId id="2147487365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7AF32-F198-451D-81FD-7C61BAAAEFBD}" type="datetime1">
              <a:rPr lang="fr-FR" smtClean="0"/>
              <a:pPr/>
              <a:t>09/05/2023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Conseil de communauté du 28 février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F34040-7B93-494C-8FBB-D8300954D3B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54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367" r:id="rId1"/>
    <p:sldLayoutId id="2147487368" r:id="rId2"/>
    <p:sldLayoutId id="2147487369" r:id="rId3"/>
    <p:sldLayoutId id="2147487370" r:id="rId4"/>
    <p:sldLayoutId id="2147487371" r:id="rId5"/>
    <p:sldLayoutId id="2147487372" r:id="rId6"/>
    <p:sldLayoutId id="2147487373" r:id="rId7"/>
    <p:sldLayoutId id="2147487374" r:id="rId8"/>
    <p:sldLayoutId id="2147487375" r:id="rId9"/>
    <p:sldLayoutId id="2147487376" r:id="rId10"/>
    <p:sldLayoutId id="2147487377" r:id="rId11"/>
    <p:sldLayoutId id="2147487378" r:id="rId12"/>
    <p:sldLayoutId id="2147487379" r:id="rId13"/>
    <p:sldLayoutId id="2147487380" r:id="rId14"/>
    <p:sldLayoutId id="2147487381" r:id="rId15"/>
    <p:sldLayoutId id="2147487382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re 1">
            <a:extLst>
              <a:ext uri="{FF2B5EF4-FFF2-40B4-BE49-F238E27FC236}">
                <a16:creationId xmlns:a16="http://schemas.microsoft.com/office/drawing/2014/main" id="{6F9EA4EC-9785-48AF-A921-D8B5E19D9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68638"/>
            <a:ext cx="8229600" cy="1873250"/>
          </a:xfrm>
        </p:spPr>
        <p:txBody>
          <a:bodyPr/>
          <a:lstStyle/>
          <a:p>
            <a:pPr algn="ctr" eaLnBrk="1" hangingPunct="1"/>
            <a:b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Conseil d’exploitation « régie piscine »</a:t>
            </a:r>
            <a:b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altLang="fr-FR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mai 2023</a:t>
            </a:r>
          </a:p>
        </p:txBody>
      </p:sp>
      <p:sp>
        <p:nvSpPr>
          <p:cNvPr id="88067" name="Espace réservé du numéro de diapositive 3">
            <a:extLst>
              <a:ext uri="{FF2B5EF4-FFF2-40B4-BE49-F238E27FC236}">
                <a16:creationId xmlns:a16="http://schemas.microsoft.com/office/drawing/2014/main" id="{E4F80DFB-2397-44C0-B560-BD3EBA29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070468-0ADF-4934-A39A-1D932AA9933B}" type="slidenum">
              <a:rPr lang="en-US" altLang="fr-FR" sz="1200" smtClean="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fr-FR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5A40B9-0BDE-3B5C-877D-F9CC58CE8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B974C9-2004-4761-87CF-4D7F391C4F23}" type="slidenum">
              <a:rPr lang="en-US" altLang="fr-FR" smtClean="0"/>
              <a:pPr>
                <a:defRPr/>
              </a:pPr>
              <a:t>2</a:t>
            </a:fld>
            <a:endParaRPr lang="en-US" altLang="fr-FR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EFCEB40-E38C-0CA8-527B-D59C3EC34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600146"/>
              </p:ext>
            </p:extLst>
          </p:nvPr>
        </p:nvGraphicFramePr>
        <p:xfrm>
          <a:off x="791580" y="831629"/>
          <a:ext cx="7560839" cy="486331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26685">
                  <a:extLst>
                    <a:ext uri="{9D8B030D-6E8A-4147-A177-3AD203B41FA5}">
                      <a16:colId xmlns:a16="http://schemas.microsoft.com/office/drawing/2014/main" val="194360490"/>
                    </a:ext>
                  </a:extLst>
                </a:gridCol>
                <a:gridCol w="3345232">
                  <a:extLst>
                    <a:ext uri="{9D8B030D-6E8A-4147-A177-3AD203B41FA5}">
                      <a16:colId xmlns:a16="http://schemas.microsoft.com/office/drawing/2014/main" val="3660531090"/>
                    </a:ext>
                  </a:extLst>
                </a:gridCol>
                <a:gridCol w="1390983">
                  <a:extLst>
                    <a:ext uri="{9D8B030D-6E8A-4147-A177-3AD203B41FA5}">
                      <a16:colId xmlns:a16="http://schemas.microsoft.com/office/drawing/2014/main" val="3819707522"/>
                    </a:ext>
                  </a:extLst>
                </a:gridCol>
                <a:gridCol w="97939">
                  <a:extLst>
                    <a:ext uri="{9D8B030D-6E8A-4147-A177-3AD203B41FA5}">
                      <a16:colId xmlns:a16="http://schemas.microsoft.com/office/drawing/2014/main" val="1970301708"/>
                    </a:ext>
                  </a:extLst>
                </a:gridCol>
              </a:tblGrid>
              <a:tr h="292473">
                <a:tc gridSpan="4">
                  <a:txBody>
                    <a:bodyPr/>
                    <a:lstStyle/>
                    <a:p>
                      <a:pPr algn="l"/>
                      <a:r>
                        <a:rPr lang="fr-FR" sz="2000" b="1" dirty="0">
                          <a:effectLst/>
                          <a:latin typeface="+mj-lt"/>
                        </a:rPr>
                        <a:t>Elus</a:t>
                      </a:r>
                      <a:endParaRPr lang="fr-FR" sz="2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834566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Argol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Magalie CHESSE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Absente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25366906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Camaret-sur-Mer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Muriel LE MEROUR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Présente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0958559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Crozon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Dominique GUILLOIS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Présente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8251162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Landévennec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Marie-Claire CARIOU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Présente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1204429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Lanvéoc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Christelle GAOUYER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Excusée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7081169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Le Faou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Ludovic LASSAGNE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Excusée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64650053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effectLst/>
                          <a:latin typeface="+mj-lt"/>
                        </a:rPr>
                        <a:t>Pont-de-Buis lès </a:t>
                      </a:r>
                      <a:r>
                        <a:rPr lang="fr-FR" sz="1400" dirty="0" err="1">
                          <a:effectLst/>
                          <a:latin typeface="+mj-lt"/>
                        </a:rPr>
                        <a:t>Quimerc’h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Aurélien LE BOT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Excusée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6119340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Rosnoën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Martine LE GUIRRIEC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Excusée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79789041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Roscanvel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Audrey BATON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Absente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9704197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Telgruc-sur-Mer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Yves LE MOIGNE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Présent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3934691"/>
                  </a:ext>
                </a:extLst>
              </a:tr>
              <a:tr h="497204">
                <a:tc gridSpan="4"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</a:p>
                    <a:p>
                      <a:pPr algn="l"/>
                      <a:r>
                        <a:rPr lang="fr-FR" sz="2000" b="1" dirty="0">
                          <a:effectLst/>
                          <a:latin typeface="+mj-lt"/>
                        </a:rPr>
                        <a:t>Techniciens CCPCAM </a:t>
                      </a:r>
                      <a:endParaRPr lang="fr-FR" sz="2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2998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Hubert LE BRENN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 Présent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3728938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Mélanie MESSAGER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 Présente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9857472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>
                          <a:effectLst/>
                          <a:latin typeface="+mj-lt"/>
                        </a:rPr>
                        <a:t>Aurélie CABON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i="1" dirty="0">
                          <a:effectLst/>
                          <a:latin typeface="+mj-lt"/>
                        </a:rPr>
                        <a:t> Présente</a:t>
                      </a:r>
                      <a:endParaRPr lang="fr-FR" sz="1400" i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>
                          <a:effectLst/>
                          <a:latin typeface="+mj-lt"/>
                        </a:rPr>
                        <a:t> </a:t>
                      </a:r>
                      <a:endParaRPr lang="fr-FR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72150189"/>
                  </a:ext>
                </a:extLst>
              </a:tr>
              <a:tr h="204731"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833351"/>
                  </a:ext>
                </a:extLst>
              </a:tr>
              <a:tr h="292473">
                <a:tc gridSpan="3">
                  <a:txBody>
                    <a:bodyPr/>
                    <a:lstStyle/>
                    <a:p>
                      <a:pPr algn="l"/>
                      <a:r>
                        <a:rPr lang="fr-FR" sz="2000" b="1" dirty="0">
                          <a:effectLst/>
                          <a:latin typeface="+mj-lt"/>
                        </a:rPr>
                        <a:t>Ordre du jour</a:t>
                      </a:r>
                      <a:endParaRPr lang="fr-FR" sz="20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600" marR="456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73403436"/>
                  </a:ext>
                </a:extLst>
              </a:tr>
              <a:tr h="748513">
                <a:tc gridSpan="3"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</a:pPr>
                      <a:r>
                        <a:rPr lang="fr-FR" sz="1800" dirty="0">
                          <a:effectLst/>
                          <a:latin typeface="+mj-lt"/>
                        </a:rPr>
                        <a:t>1/ Présentation des comptes administratifs</a:t>
                      </a:r>
                    </a:p>
                  </a:txBody>
                  <a:tcPr marL="45600" marR="456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fr-FR" sz="1400" dirty="0">
                          <a:effectLst/>
                          <a:latin typeface="+mj-lt"/>
                        </a:rPr>
                        <a:t> </a:t>
                      </a:r>
                      <a:endParaRPr lang="fr-FR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7449252"/>
                  </a:ext>
                </a:extLst>
              </a:tr>
            </a:tbl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DE97A8AA-813B-91B2-EF0D-C103D0AC0EBF}"/>
              </a:ext>
            </a:extLst>
          </p:cNvPr>
          <p:cNvSpPr txBox="1"/>
          <p:nvPr/>
        </p:nvSpPr>
        <p:spPr>
          <a:xfrm>
            <a:off x="791580" y="5892581"/>
            <a:ext cx="7560839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800" dirty="0"/>
              <a:t>Les modifications et débats apportés lors de la réunion sont inscrits sous ce format d’encadré dans le corps des diapositives à suivre</a:t>
            </a:r>
          </a:p>
        </p:txBody>
      </p:sp>
    </p:spTree>
    <p:extLst>
      <p:ext uri="{BB962C8B-B14F-4D97-AF65-F5344CB8AC3E}">
        <p14:creationId xmlns:p14="http://schemas.microsoft.com/office/powerpoint/2010/main" val="3702466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1359"/>
            <a:ext cx="7239000" cy="764704"/>
          </a:xfrm>
        </p:spPr>
        <p:txBody>
          <a:bodyPr>
            <a:normAutofit/>
          </a:bodyPr>
          <a:lstStyle/>
          <a:p>
            <a:pPr algn="ctr"/>
            <a:r>
              <a:rPr lang="fr-FR" sz="3400" dirty="0">
                <a:solidFill>
                  <a:schemeClr val="tx1"/>
                </a:solidFill>
              </a:rPr>
              <a:t>FONCTIONNEMENT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6F34040-7B93-494C-8FBB-D8300954D3B8}" type="slidenum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79512" y="623149"/>
          <a:ext cx="8568953" cy="5326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1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3073">
                  <a:extLst>
                    <a:ext uri="{9D8B030D-6E8A-4147-A177-3AD203B41FA5}">
                      <a16:colId xmlns:a16="http://schemas.microsoft.com/office/drawing/2014/main" val="2669152004"/>
                    </a:ext>
                  </a:extLst>
                </a:gridCol>
              </a:tblGrid>
              <a:tr h="894460">
                <a:tc>
                  <a:txBody>
                    <a:bodyPr/>
                    <a:lstStyle/>
                    <a:p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En € HT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CA 2021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CA 2022</a:t>
                      </a: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700242"/>
                  </a:ext>
                </a:extLst>
              </a:tr>
              <a:tr h="972998">
                <a:tc>
                  <a:txBody>
                    <a:bodyPr/>
                    <a:lstStyle/>
                    <a:p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RECETTES TOTALES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334 113,13</a:t>
                      </a:r>
                      <a:endParaRPr lang="fr-FR" sz="2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253 165,47</a:t>
                      </a:r>
                      <a:endParaRPr lang="fr-FR" sz="2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5240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DEPENSES TOTALES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282 392,15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319 381,53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0542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RESULTATS 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51 720,98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- 66 216,06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891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RESULTATS  avec</a:t>
                      </a:r>
                      <a:r>
                        <a:rPr lang="fr-FR" sz="2400" baseline="0" dirty="0">
                          <a:solidFill>
                            <a:srgbClr val="FF0000"/>
                          </a:solidFill>
                        </a:rPr>
                        <a:t> report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281 736,75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215 520,69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C360F293-FEDB-1E81-848B-F236BEC810BB}"/>
              </a:ext>
            </a:extLst>
          </p:cNvPr>
          <p:cNvSpPr txBox="1"/>
          <p:nvPr/>
        </p:nvSpPr>
        <p:spPr>
          <a:xfrm>
            <a:off x="179512" y="6041363"/>
            <a:ext cx="8568953" cy="738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Le résultat positif de la piscine en 2021 s’explique par les aides de l’Etat lié à la COVID. En 2022, la piscine a fermé durant un mois suite à l’accident ce qui a creusé la différence entre les dépenses et les recettes. 70% des dépenses de fonctionnement sont imputées aux salaires des maîtres nageurs.</a:t>
            </a:r>
          </a:p>
        </p:txBody>
      </p:sp>
    </p:spTree>
    <p:extLst>
      <p:ext uri="{BB962C8B-B14F-4D97-AF65-F5344CB8AC3E}">
        <p14:creationId xmlns:p14="http://schemas.microsoft.com/office/powerpoint/2010/main" val="3103824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59434"/>
            <a:ext cx="7239000" cy="1008112"/>
          </a:xfrm>
        </p:spPr>
        <p:txBody>
          <a:bodyPr>
            <a:normAutofit/>
          </a:bodyPr>
          <a:lstStyle/>
          <a:p>
            <a:pPr algn="ctr"/>
            <a:r>
              <a:rPr lang="fr-FR" sz="3400" dirty="0">
                <a:solidFill>
                  <a:schemeClr val="tx1"/>
                </a:solidFill>
              </a:rPr>
              <a:t>INVESTISSEMENT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34040-7B93-494C-8FBB-D8300954D3B8}" type="slidenum">
              <a:rPr lang="fr-FR" smtClean="0"/>
              <a:pPr/>
              <a:t>4</a:t>
            </a:fld>
            <a:endParaRPr lang="fr-FR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843683"/>
              </p:ext>
            </p:extLst>
          </p:nvPr>
        </p:nvGraphicFramePr>
        <p:xfrm>
          <a:off x="323528" y="728100"/>
          <a:ext cx="8280920" cy="482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2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4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4314">
                  <a:extLst>
                    <a:ext uri="{9D8B030D-6E8A-4147-A177-3AD203B41FA5}">
                      <a16:colId xmlns:a16="http://schemas.microsoft.com/office/drawing/2014/main" val="1947522067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En € HT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CA 2021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>
                          <a:solidFill>
                            <a:schemeClr val="bg1"/>
                          </a:solidFill>
                        </a:rPr>
                        <a:t>CA 2022</a:t>
                      </a: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298873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RECETTES TOTALES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13 779,21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>
                          <a:solidFill>
                            <a:schemeClr val="bg1"/>
                          </a:solidFill>
                        </a:rPr>
                        <a:t>11 582,98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DEPENSES TOTALES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9 809,09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bg1"/>
                          </a:solidFill>
                        </a:rPr>
                        <a:t>8 944,92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RESULTATS 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3 970,12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2 638,06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RESULTATS avec</a:t>
                      </a:r>
                      <a:r>
                        <a:rPr lang="fr-FR" sz="2400" baseline="0" dirty="0">
                          <a:solidFill>
                            <a:srgbClr val="FF0000"/>
                          </a:solidFill>
                        </a:rPr>
                        <a:t> report</a:t>
                      </a:r>
                      <a:endParaRPr lang="fr-FR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57 394,68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solidFill>
                            <a:srgbClr val="FF0000"/>
                          </a:solidFill>
                        </a:rPr>
                        <a:t>60 032,74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2C598F5B-6DF6-A4D6-B6E9-128A81272821}"/>
              </a:ext>
            </a:extLst>
          </p:cNvPr>
          <p:cNvSpPr txBox="1"/>
          <p:nvPr/>
        </p:nvSpPr>
        <p:spPr>
          <a:xfrm>
            <a:off x="323528" y="5606680"/>
            <a:ext cx="8280920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Les charges en investissement ne concernent que le matériel pédagogique. L’investissement sur le bâtiment est supporté par le budget de l’administration générale.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67A80F4-3213-287F-A976-079ACD10F957}"/>
              </a:ext>
            </a:extLst>
          </p:cNvPr>
          <p:cNvSpPr txBox="1"/>
          <p:nvPr/>
        </p:nvSpPr>
        <p:spPr>
          <a:xfrm>
            <a:off x="323528" y="6223925"/>
            <a:ext cx="8280920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Les comptes administratifs seront présentés au conseil communautaire du 23 mai.</a:t>
            </a:r>
          </a:p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Yves Le </a:t>
            </a:r>
            <a:r>
              <a:rPr lang="fr-FR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Moigne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n’a pas de suppléant au conseil d’exploitation piscine.</a:t>
            </a:r>
          </a:p>
        </p:txBody>
      </p:sp>
    </p:spTree>
    <p:extLst>
      <p:ext uri="{BB962C8B-B14F-4D97-AF65-F5344CB8AC3E}">
        <p14:creationId xmlns:p14="http://schemas.microsoft.com/office/powerpoint/2010/main" val="3326041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Débit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</TotalTime>
  <Words>305</Words>
  <Application>Microsoft Office PowerPoint</Application>
  <PresentationFormat>Affichage à l'écran (4:3)</PresentationFormat>
  <Paragraphs>105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Calibri</vt:lpstr>
      <vt:lpstr>Constantia</vt:lpstr>
      <vt:lpstr>Trebuchet MS</vt:lpstr>
      <vt:lpstr>Wingdings 2</vt:lpstr>
      <vt:lpstr>Wingdings 3</vt:lpstr>
      <vt:lpstr>Débit</vt:lpstr>
      <vt:lpstr>Facette</vt:lpstr>
      <vt:lpstr> Conseil d’exploitation « régie piscine »  2 mai 2023</vt:lpstr>
      <vt:lpstr>Présentation PowerPoint</vt:lpstr>
      <vt:lpstr>FONCTIONNEMENT</vt:lpstr>
      <vt:lpstr>INVESTISSEMENT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Déchets 2007</dc:title>
  <dc:creator>catherine</dc:creator>
  <cp:lastModifiedBy>Aurélie Cabon</cp:lastModifiedBy>
  <cp:revision>944</cp:revision>
  <cp:lastPrinted>2022-02-22T10:00:53Z</cp:lastPrinted>
  <dcterms:created xsi:type="dcterms:W3CDTF">2007-12-11T08:28:47Z</dcterms:created>
  <dcterms:modified xsi:type="dcterms:W3CDTF">2023-05-09T12:24:55Z</dcterms:modified>
</cp:coreProperties>
</file>