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3" r:id="rId1"/>
  </p:sldMasterIdLst>
  <p:notesMasterIdLst>
    <p:notesMasterId r:id="rId30"/>
  </p:notesMasterIdLst>
  <p:sldIdLst>
    <p:sldId id="256" r:id="rId2"/>
    <p:sldId id="641" r:id="rId3"/>
    <p:sldId id="728" r:id="rId4"/>
    <p:sldId id="739" r:id="rId5"/>
    <p:sldId id="740" r:id="rId6"/>
    <p:sldId id="741" r:id="rId7"/>
    <p:sldId id="730" r:id="rId8"/>
    <p:sldId id="742" r:id="rId9"/>
    <p:sldId id="743" r:id="rId10"/>
    <p:sldId id="752" r:id="rId11"/>
    <p:sldId id="731" r:id="rId12"/>
    <p:sldId id="745" r:id="rId13"/>
    <p:sldId id="749" r:id="rId14"/>
    <p:sldId id="732" r:id="rId15"/>
    <p:sldId id="746" r:id="rId16"/>
    <p:sldId id="748" r:id="rId17"/>
    <p:sldId id="733" r:id="rId18"/>
    <p:sldId id="751" r:id="rId19"/>
    <p:sldId id="756" r:id="rId20"/>
    <p:sldId id="735" r:id="rId21"/>
    <p:sldId id="734" r:id="rId22"/>
    <p:sldId id="753" r:id="rId23"/>
    <p:sldId id="754" r:id="rId24"/>
    <p:sldId id="736" r:id="rId25"/>
    <p:sldId id="755" r:id="rId26"/>
    <p:sldId id="757" r:id="rId27"/>
    <p:sldId id="729" r:id="rId28"/>
    <p:sldId id="655" r:id="rId2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618" autoAdjust="0"/>
  </p:normalViewPr>
  <p:slideViewPr>
    <p:cSldViewPr snapToGrid="0">
      <p:cViewPr varScale="1">
        <p:scale>
          <a:sx n="54" d="100"/>
          <a:sy n="54" d="100"/>
        </p:scale>
        <p:origin x="20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577050-E884-4B03-9019-D9FC6293FEF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fr-FR"/>
        </a:p>
      </dgm:t>
    </dgm:pt>
    <dgm:pt modelId="{9B543160-09FF-4C25-AD9B-CA1B3CBD37DE}">
      <dgm:prSet phldrT="[Texte]"/>
      <dgm:spPr/>
      <dgm:t>
        <a:bodyPr/>
        <a:lstStyle/>
        <a:p>
          <a:r>
            <a:rPr lang="fr-FR" dirty="0"/>
            <a:t>Portage du projet par une commune</a:t>
          </a:r>
        </a:p>
      </dgm:t>
    </dgm:pt>
    <dgm:pt modelId="{13233274-EE1A-45C9-B183-D0ED8E77E2AE}" type="parTrans" cxnId="{5D75C016-425E-4AA9-BD2C-E12D05324461}">
      <dgm:prSet/>
      <dgm:spPr/>
      <dgm:t>
        <a:bodyPr/>
        <a:lstStyle/>
        <a:p>
          <a:endParaRPr lang="fr-FR"/>
        </a:p>
      </dgm:t>
    </dgm:pt>
    <dgm:pt modelId="{95ACC6FC-EB3A-4CBE-A6AA-A47B33916F3E}" type="sibTrans" cxnId="{5D75C016-425E-4AA9-BD2C-E12D05324461}">
      <dgm:prSet/>
      <dgm:spPr/>
      <dgm:t>
        <a:bodyPr/>
        <a:lstStyle/>
        <a:p>
          <a:endParaRPr lang="fr-FR"/>
        </a:p>
      </dgm:t>
    </dgm:pt>
    <dgm:pt modelId="{CA4C7998-1F4F-4221-BD2A-1358CB25AA10}">
      <dgm:prSet phldrT="[Texte]" custT="1"/>
      <dgm:spPr/>
      <dgm:t>
        <a:bodyPr/>
        <a:lstStyle/>
        <a:p>
          <a:r>
            <a:rPr lang="fr-FR" sz="1400" dirty="0"/>
            <a:t>Déclaration de l’</a:t>
          </a:r>
          <a:r>
            <a:rPr lang="fr-FR" sz="1400" dirty="0" err="1"/>
            <a:t>ACM</a:t>
          </a:r>
          <a:r>
            <a:rPr lang="fr-FR" sz="1400" dirty="0"/>
            <a:t>* (2 mois avant la date de départ)</a:t>
          </a:r>
        </a:p>
      </dgm:t>
    </dgm:pt>
    <dgm:pt modelId="{729879A9-66DB-43B4-B6BE-4BAB16CB423B}" type="parTrans" cxnId="{8F02C4D6-B886-4C13-BFE4-C6ECC2661714}">
      <dgm:prSet/>
      <dgm:spPr/>
      <dgm:t>
        <a:bodyPr/>
        <a:lstStyle/>
        <a:p>
          <a:endParaRPr lang="fr-FR"/>
        </a:p>
      </dgm:t>
    </dgm:pt>
    <dgm:pt modelId="{A1688C29-AA33-4C42-9599-136CAE2FB8B9}" type="sibTrans" cxnId="{8F02C4D6-B886-4C13-BFE4-C6ECC2661714}">
      <dgm:prSet/>
      <dgm:spPr/>
      <dgm:t>
        <a:bodyPr/>
        <a:lstStyle/>
        <a:p>
          <a:endParaRPr lang="fr-FR"/>
        </a:p>
      </dgm:t>
    </dgm:pt>
    <dgm:pt modelId="{7AA58B77-5A3B-404A-A75B-3BFE4DD5EB85}">
      <dgm:prSet phldrT="[Texte]"/>
      <dgm:spPr/>
      <dgm:t>
        <a:bodyPr/>
        <a:lstStyle/>
        <a:p>
          <a:r>
            <a:rPr lang="fr-FR" dirty="0"/>
            <a:t>Contribution financière par les autres communes</a:t>
          </a:r>
        </a:p>
      </dgm:t>
    </dgm:pt>
    <dgm:pt modelId="{D24A0999-5A70-4F22-9C05-8DC34CC530EE}" type="parTrans" cxnId="{A117C4A3-5AC0-4524-943E-80902185BF1E}">
      <dgm:prSet/>
      <dgm:spPr/>
      <dgm:t>
        <a:bodyPr/>
        <a:lstStyle/>
        <a:p>
          <a:endParaRPr lang="fr-FR"/>
        </a:p>
      </dgm:t>
    </dgm:pt>
    <dgm:pt modelId="{5BB1975F-D897-403C-B92E-556EB2C6C1D5}" type="sibTrans" cxnId="{A117C4A3-5AC0-4524-943E-80902185BF1E}">
      <dgm:prSet/>
      <dgm:spPr/>
      <dgm:t>
        <a:bodyPr/>
        <a:lstStyle/>
        <a:p>
          <a:endParaRPr lang="fr-FR"/>
        </a:p>
      </dgm:t>
    </dgm:pt>
    <dgm:pt modelId="{16881C71-A68D-4A0C-898B-69E3B0F1384A}">
      <dgm:prSet phldrT="[Texte]"/>
      <dgm:spPr/>
      <dgm:t>
        <a:bodyPr/>
        <a:lstStyle/>
        <a:p>
          <a:r>
            <a:rPr lang="fr-FR" dirty="0"/>
            <a:t>Clé de répartition</a:t>
          </a:r>
        </a:p>
      </dgm:t>
    </dgm:pt>
    <dgm:pt modelId="{21FD9DE9-A98C-406A-A176-9C218045CB54}" type="parTrans" cxnId="{E02A8634-4D70-4268-B02D-8FE83DE17004}">
      <dgm:prSet/>
      <dgm:spPr/>
      <dgm:t>
        <a:bodyPr/>
        <a:lstStyle/>
        <a:p>
          <a:endParaRPr lang="fr-FR"/>
        </a:p>
      </dgm:t>
    </dgm:pt>
    <dgm:pt modelId="{B9064784-0114-400C-90CA-8A80A42E1924}" type="sibTrans" cxnId="{E02A8634-4D70-4268-B02D-8FE83DE17004}">
      <dgm:prSet/>
      <dgm:spPr/>
      <dgm:t>
        <a:bodyPr/>
        <a:lstStyle/>
        <a:p>
          <a:endParaRPr lang="fr-FR"/>
        </a:p>
      </dgm:t>
    </dgm:pt>
    <dgm:pt modelId="{DA6245C4-70B9-4BC8-809D-2583E18A96BF}">
      <dgm:prSet phldrT="[Texte]" custT="1"/>
      <dgm:spPr/>
      <dgm:t>
        <a:bodyPr/>
        <a:lstStyle/>
        <a:p>
          <a:r>
            <a:rPr lang="fr-FR" sz="1400" dirty="0"/>
            <a:t>Inscription des enfants</a:t>
          </a:r>
        </a:p>
      </dgm:t>
    </dgm:pt>
    <dgm:pt modelId="{F6338CF7-B9D1-4AB0-AB18-B43E4152F0D0}" type="parTrans" cxnId="{C2A0875C-017A-414B-A8D5-10C2C87EA360}">
      <dgm:prSet/>
      <dgm:spPr/>
      <dgm:t>
        <a:bodyPr/>
        <a:lstStyle/>
        <a:p>
          <a:endParaRPr lang="fr-FR"/>
        </a:p>
      </dgm:t>
    </dgm:pt>
    <dgm:pt modelId="{B561A439-1487-46F3-A61D-FE37B9C4EB5E}" type="sibTrans" cxnId="{C2A0875C-017A-414B-A8D5-10C2C87EA360}">
      <dgm:prSet/>
      <dgm:spPr/>
      <dgm:t>
        <a:bodyPr/>
        <a:lstStyle/>
        <a:p>
          <a:endParaRPr lang="fr-FR"/>
        </a:p>
      </dgm:t>
    </dgm:pt>
    <dgm:pt modelId="{C090C026-1DF5-4A66-A9FA-9E193FA0F363}">
      <dgm:prSet phldrT="[Texte]" custT="1"/>
      <dgm:spPr/>
      <dgm:t>
        <a:bodyPr/>
        <a:lstStyle/>
        <a:p>
          <a:r>
            <a:rPr lang="fr-FR" sz="1400" dirty="0"/>
            <a:t>Ressources humaines (1 directeur +  1/12 enfants)</a:t>
          </a:r>
        </a:p>
      </dgm:t>
    </dgm:pt>
    <dgm:pt modelId="{C7ED0357-B57E-46EF-9F46-DE1D7152D3C5}" type="parTrans" cxnId="{55A40626-39E0-48B7-B4E0-64F13313D14F}">
      <dgm:prSet/>
      <dgm:spPr/>
      <dgm:t>
        <a:bodyPr/>
        <a:lstStyle/>
        <a:p>
          <a:endParaRPr lang="fr-FR"/>
        </a:p>
      </dgm:t>
    </dgm:pt>
    <dgm:pt modelId="{6F59F819-0429-4103-BE77-E2A90C5445D9}" type="sibTrans" cxnId="{55A40626-39E0-48B7-B4E0-64F13313D14F}">
      <dgm:prSet/>
      <dgm:spPr/>
      <dgm:t>
        <a:bodyPr/>
        <a:lstStyle/>
        <a:p>
          <a:endParaRPr lang="fr-FR"/>
        </a:p>
      </dgm:t>
    </dgm:pt>
    <dgm:pt modelId="{D66DC9CE-339F-48DA-8ECF-8954A2CEC2D5}">
      <dgm:prSet phldrT="[Texte]" custT="1"/>
      <dgm:spPr/>
      <dgm:t>
        <a:bodyPr/>
        <a:lstStyle/>
        <a:p>
          <a:r>
            <a:rPr lang="fr-FR" sz="1400" dirty="0"/>
            <a:t>Prévoir déplacement </a:t>
          </a:r>
          <a:endParaRPr lang="fr-FR" sz="1100" dirty="0"/>
        </a:p>
      </dgm:t>
    </dgm:pt>
    <dgm:pt modelId="{0FC23B5A-5F0D-4CD0-87E6-451F3B13DE55}" type="parTrans" cxnId="{EFB3D8FD-75E4-4DD6-82F2-9B25774C6981}">
      <dgm:prSet/>
      <dgm:spPr/>
      <dgm:t>
        <a:bodyPr/>
        <a:lstStyle/>
        <a:p>
          <a:endParaRPr lang="fr-FR"/>
        </a:p>
      </dgm:t>
    </dgm:pt>
    <dgm:pt modelId="{9BBE0563-7513-4EE9-A8AD-5E870EB81EF3}" type="sibTrans" cxnId="{EFB3D8FD-75E4-4DD6-82F2-9B25774C6981}">
      <dgm:prSet/>
      <dgm:spPr/>
      <dgm:t>
        <a:bodyPr/>
        <a:lstStyle/>
        <a:p>
          <a:endParaRPr lang="fr-FR"/>
        </a:p>
      </dgm:t>
    </dgm:pt>
    <dgm:pt modelId="{44547B35-D0D0-4CC9-A9F7-9E64ABC2536C}">
      <dgm:prSet phldrT="[Texte]" custT="1"/>
      <dgm:spPr/>
      <dgm:t>
        <a:bodyPr/>
        <a:lstStyle/>
        <a:p>
          <a:r>
            <a:rPr lang="fr-FR" sz="1400" dirty="0"/>
            <a:t>Projet pédagogique</a:t>
          </a:r>
        </a:p>
      </dgm:t>
    </dgm:pt>
    <dgm:pt modelId="{2957CE3F-8252-413A-8D57-0F26E64A3FA0}" type="parTrans" cxnId="{7E6830F6-A316-4172-A108-69EEA7C0BE63}">
      <dgm:prSet/>
      <dgm:spPr/>
      <dgm:t>
        <a:bodyPr/>
        <a:lstStyle/>
        <a:p>
          <a:endParaRPr lang="fr-FR"/>
        </a:p>
      </dgm:t>
    </dgm:pt>
    <dgm:pt modelId="{3077E73C-5718-4161-A347-B9504B463F00}" type="sibTrans" cxnId="{7E6830F6-A316-4172-A108-69EEA7C0BE63}">
      <dgm:prSet/>
      <dgm:spPr/>
      <dgm:t>
        <a:bodyPr/>
        <a:lstStyle/>
        <a:p>
          <a:endParaRPr lang="fr-FR"/>
        </a:p>
      </dgm:t>
    </dgm:pt>
    <dgm:pt modelId="{21AA25B0-FAD1-4124-B738-28E4B31B75C0}" type="pres">
      <dgm:prSet presAssocID="{35577050-E884-4B03-9019-D9FC6293FEF2}" presName="rootnode" presStyleCnt="0">
        <dgm:presLayoutVars>
          <dgm:chMax/>
          <dgm:chPref/>
          <dgm:dir/>
          <dgm:animLvl val="lvl"/>
        </dgm:presLayoutVars>
      </dgm:prSet>
      <dgm:spPr/>
    </dgm:pt>
    <dgm:pt modelId="{72F74C3F-5A1E-47A4-876D-59D948B5899A}" type="pres">
      <dgm:prSet presAssocID="{9B543160-09FF-4C25-AD9B-CA1B3CBD37DE}" presName="composite" presStyleCnt="0"/>
      <dgm:spPr/>
    </dgm:pt>
    <dgm:pt modelId="{B90AB916-D0B8-4157-911C-8BDCCD5D8762}" type="pres">
      <dgm:prSet presAssocID="{9B543160-09FF-4C25-AD9B-CA1B3CBD37DE}" presName="bentUpArrow1" presStyleLbl="alignImgPlace1" presStyleIdx="0" presStyleCnt="1"/>
      <dgm:spPr/>
    </dgm:pt>
    <dgm:pt modelId="{DE429AC1-D113-4622-8D36-2E550A10B879}" type="pres">
      <dgm:prSet presAssocID="{9B543160-09FF-4C25-AD9B-CA1B3CBD37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E31A4F17-9104-4C04-B986-02F93DDE3DF0}" type="pres">
      <dgm:prSet presAssocID="{9B543160-09FF-4C25-AD9B-CA1B3CBD37DE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79D7984-8477-42B3-A90E-73122F71FA3C}" type="pres">
      <dgm:prSet presAssocID="{95ACC6FC-EB3A-4CBE-A6AA-A47B33916F3E}" presName="sibTrans" presStyleCnt="0"/>
      <dgm:spPr/>
    </dgm:pt>
    <dgm:pt modelId="{28F1DD9F-FE7C-49A9-AA64-2DEE78060A81}" type="pres">
      <dgm:prSet presAssocID="{7AA58B77-5A3B-404A-A75B-3BFE4DD5EB85}" presName="composite" presStyleCnt="0"/>
      <dgm:spPr/>
    </dgm:pt>
    <dgm:pt modelId="{2B73AB6A-1264-4AC3-86B8-162C2094CCA8}" type="pres">
      <dgm:prSet presAssocID="{7AA58B77-5A3B-404A-A75B-3BFE4DD5EB85}" presName="ParentText" presStyleLbl="node1" presStyleIdx="1" presStyleCnt="2">
        <dgm:presLayoutVars>
          <dgm:chMax val="1"/>
          <dgm:chPref val="1"/>
          <dgm:bulletEnabled val="1"/>
        </dgm:presLayoutVars>
      </dgm:prSet>
      <dgm:spPr/>
    </dgm:pt>
    <dgm:pt modelId="{56129C3F-1483-4335-983F-57E75D526B51}" type="pres">
      <dgm:prSet presAssocID="{7AA58B77-5A3B-404A-A75B-3BFE4DD5EB85}" presName="Final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9554A08-4091-4341-9710-0560830C0730}" type="presOf" srcId="{C090C026-1DF5-4A66-A9FA-9E193FA0F363}" destId="{E31A4F17-9104-4C04-B986-02F93DDE3DF0}" srcOrd="0" destOrd="3" presId="urn:microsoft.com/office/officeart/2005/8/layout/StepDownProcess"/>
    <dgm:cxn modelId="{5D75C016-425E-4AA9-BD2C-E12D05324461}" srcId="{35577050-E884-4B03-9019-D9FC6293FEF2}" destId="{9B543160-09FF-4C25-AD9B-CA1B3CBD37DE}" srcOrd="0" destOrd="0" parTransId="{13233274-EE1A-45C9-B183-D0ED8E77E2AE}" sibTransId="{95ACC6FC-EB3A-4CBE-A6AA-A47B33916F3E}"/>
    <dgm:cxn modelId="{C6BE1C19-6DFD-4100-9DA3-074FE2703F06}" type="presOf" srcId="{44547B35-D0D0-4CC9-A9F7-9E64ABC2536C}" destId="{E31A4F17-9104-4C04-B986-02F93DDE3DF0}" srcOrd="0" destOrd="1" presId="urn:microsoft.com/office/officeart/2005/8/layout/StepDownProcess"/>
    <dgm:cxn modelId="{55A40626-39E0-48B7-B4E0-64F13313D14F}" srcId="{9B543160-09FF-4C25-AD9B-CA1B3CBD37DE}" destId="{C090C026-1DF5-4A66-A9FA-9E193FA0F363}" srcOrd="3" destOrd="0" parTransId="{C7ED0357-B57E-46EF-9F46-DE1D7152D3C5}" sibTransId="{6F59F819-0429-4103-BE77-E2A90C5445D9}"/>
    <dgm:cxn modelId="{4B0E9B2D-8B7B-4EDC-B0A5-663C645EE7A6}" type="presOf" srcId="{7AA58B77-5A3B-404A-A75B-3BFE4DD5EB85}" destId="{2B73AB6A-1264-4AC3-86B8-162C2094CCA8}" srcOrd="0" destOrd="0" presId="urn:microsoft.com/office/officeart/2005/8/layout/StepDownProcess"/>
    <dgm:cxn modelId="{E02A8634-4D70-4268-B02D-8FE83DE17004}" srcId="{7AA58B77-5A3B-404A-A75B-3BFE4DD5EB85}" destId="{16881C71-A68D-4A0C-898B-69E3B0F1384A}" srcOrd="0" destOrd="0" parTransId="{21FD9DE9-A98C-406A-A176-9C218045CB54}" sibTransId="{B9064784-0114-400C-90CA-8A80A42E1924}"/>
    <dgm:cxn modelId="{C2A0875C-017A-414B-A8D5-10C2C87EA360}" srcId="{9B543160-09FF-4C25-AD9B-CA1B3CBD37DE}" destId="{DA6245C4-70B9-4BC8-809D-2583E18A96BF}" srcOrd="2" destOrd="0" parTransId="{F6338CF7-B9D1-4AB0-AB18-B43E4152F0D0}" sibTransId="{B561A439-1487-46F3-A61D-FE37B9C4EB5E}"/>
    <dgm:cxn modelId="{C235E951-0A22-4734-A514-549F9B8A70A7}" type="presOf" srcId="{D66DC9CE-339F-48DA-8ECF-8954A2CEC2D5}" destId="{E31A4F17-9104-4C04-B986-02F93DDE3DF0}" srcOrd="0" destOrd="4" presId="urn:microsoft.com/office/officeart/2005/8/layout/StepDownProcess"/>
    <dgm:cxn modelId="{94318C95-49F6-46D9-8D19-273D04F5FE66}" type="presOf" srcId="{CA4C7998-1F4F-4221-BD2A-1358CB25AA10}" destId="{E31A4F17-9104-4C04-B986-02F93DDE3DF0}" srcOrd="0" destOrd="0" presId="urn:microsoft.com/office/officeart/2005/8/layout/StepDownProcess"/>
    <dgm:cxn modelId="{F62FB999-5BC9-4FFD-B80F-216F9572B92C}" type="presOf" srcId="{DA6245C4-70B9-4BC8-809D-2583E18A96BF}" destId="{E31A4F17-9104-4C04-B986-02F93DDE3DF0}" srcOrd="0" destOrd="2" presId="urn:microsoft.com/office/officeart/2005/8/layout/StepDownProcess"/>
    <dgm:cxn modelId="{A117C4A3-5AC0-4524-943E-80902185BF1E}" srcId="{35577050-E884-4B03-9019-D9FC6293FEF2}" destId="{7AA58B77-5A3B-404A-A75B-3BFE4DD5EB85}" srcOrd="1" destOrd="0" parTransId="{D24A0999-5A70-4F22-9C05-8DC34CC530EE}" sibTransId="{5BB1975F-D897-403C-B92E-556EB2C6C1D5}"/>
    <dgm:cxn modelId="{07D3C4C9-BAE0-4327-BA18-8183128EE23D}" type="presOf" srcId="{16881C71-A68D-4A0C-898B-69E3B0F1384A}" destId="{56129C3F-1483-4335-983F-57E75D526B51}" srcOrd="0" destOrd="0" presId="urn:microsoft.com/office/officeart/2005/8/layout/StepDownProcess"/>
    <dgm:cxn modelId="{66385BCF-35EE-4B27-89B9-B962D4CF1706}" type="presOf" srcId="{35577050-E884-4B03-9019-D9FC6293FEF2}" destId="{21AA25B0-FAD1-4124-B738-28E4B31B75C0}" srcOrd="0" destOrd="0" presId="urn:microsoft.com/office/officeart/2005/8/layout/StepDownProcess"/>
    <dgm:cxn modelId="{8F02C4D6-B886-4C13-BFE4-C6ECC2661714}" srcId="{9B543160-09FF-4C25-AD9B-CA1B3CBD37DE}" destId="{CA4C7998-1F4F-4221-BD2A-1358CB25AA10}" srcOrd="0" destOrd="0" parTransId="{729879A9-66DB-43B4-B6BE-4BAB16CB423B}" sibTransId="{A1688C29-AA33-4C42-9599-136CAE2FB8B9}"/>
    <dgm:cxn modelId="{3B8248E9-82FF-4C1D-A70C-C8272F5D4EE0}" type="presOf" srcId="{9B543160-09FF-4C25-AD9B-CA1B3CBD37DE}" destId="{DE429AC1-D113-4622-8D36-2E550A10B879}" srcOrd="0" destOrd="0" presId="urn:microsoft.com/office/officeart/2005/8/layout/StepDownProcess"/>
    <dgm:cxn modelId="{7E6830F6-A316-4172-A108-69EEA7C0BE63}" srcId="{9B543160-09FF-4C25-AD9B-CA1B3CBD37DE}" destId="{44547B35-D0D0-4CC9-A9F7-9E64ABC2536C}" srcOrd="1" destOrd="0" parTransId="{2957CE3F-8252-413A-8D57-0F26E64A3FA0}" sibTransId="{3077E73C-5718-4161-A347-B9504B463F00}"/>
    <dgm:cxn modelId="{EFB3D8FD-75E4-4DD6-82F2-9B25774C6981}" srcId="{9B543160-09FF-4C25-AD9B-CA1B3CBD37DE}" destId="{D66DC9CE-339F-48DA-8ECF-8954A2CEC2D5}" srcOrd="4" destOrd="0" parTransId="{0FC23B5A-5F0D-4CD0-87E6-451F3B13DE55}" sibTransId="{9BBE0563-7513-4EE9-A8AD-5E870EB81EF3}"/>
    <dgm:cxn modelId="{80FC143B-FF0E-4E19-95A4-34620FCC2A5F}" type="presParOf" srcId="{21AA25B0-FAD1-4124-B738-28E4B31B75C0}" destId="{72F74C3F-5A1E-47A4-876D-59D948B5899A}" srcOrd="0" destOrd="0" presId="urn:microsoft.com/office/officeart/2005/8/layout/StepDownProcess"/>
    <dgm:cxn modelId="{0B3D3315-65AD-413E-AE7D-2A490E11A842}" type="presParOf" srcId="{72F74C3F-5A1E-47A4-876D-59D948B5899A}" destId="{B90AB916-D0B8-4157-911C-8BDCCD5D8762}" srcOrd="0" destOrd="0" presId="urn:microsoft.com/office/officeart/2005/8/layout/StepDownProcess"/>
    <dgm:cxn modelId="{8B763321-7019-44F2-8607-7F8C60170B11}" type="presParOf" srcId="{72F74C3F-5A1E-47A4-876D-59D948B5899A}" destId="{DE429AC1-D113-4622-8D36-2E550A10B879}" srcOrd="1" destOrd="0" presId="urn:microsoft.com/office/officeart/2005/8/layout/StepDownProcess"/>
    <dgm:cxn modelId="{4C94AAE2-EC98-42B2-9D3B-323DB9EFA6BF}" type="presParOf" srcId="{72F74C3F-5A1E-47A4-876D-59D948B5899A}" destId="{E31A4F17-9104-4C04-B986-02F93DDE3DF0}" srcOrd="2" destOrd="0" presId="urn:microsoft.com/office/officeart/2005/8/layout/StepDownProcess"/>
    <dgm:cxn modelId="{16758932-3342-4433-8D04-A6DC58FE86C0}" type="presParOf" srcId="{21AA25B0-FAD1-4124-B738-28E4B31B75C0}" destId="{879D7984-8477-42B3-A90E-73122F71FA3C}" srcOrd="1" destOrd="0" presId="urn:microsoft.com/office/officeart/2005/8/layout/StepDownProcess"/>
    <dgm:cxn modelId="{48071742-1096-431E-B3A7-46B4BE2C2E11}" type="presParOf" srcId="{21AA25B0-FAD1-4124-B738-28E4B31B75C0}" destId="{28F1DD9F-FE7C-49A9-AA64-2DEE78060A81}" srcOrd="2" destOrd="0" presId="urn:microsoft.com/office/officeart/2005/8/layout/StepDownProcess"/>
    <dgm:cxn modelId="{C1E079F0-46F9-404D-AAF1-2A092DD5E5B5}" type="presParOf" srcId="{28F1DD9F-FE7C-49A9-AA64-2DEE78060A81}" destId="{2B73AB6A-1264-4AC3-86B8-162C2094CCA8}" srcOrd="0" destOrd="0" presId="urn:microsoft.com/office/officeart/2005/8/layout/StepDownProcess"/>
    <dgm:cxn modelId="{CB24CF09-3442-4FCD-B977-54ED43EC8450}" type="presParOf" srcId="{28F1DD9F-FE7C-49A9-AA64-2DEE78060A81}" destId="{56129C3F-1483-4335-983F-57E75D526B51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577050-E884-4B03-9019-D9FC6293FEF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9B543160-09FF-4C25-AD9B-CA1B3CBD37DE}">
      <dgm:prSet phldrT="[Texte]"/>
      <dgm:spPr/>
      <dgm:t>
        <a:bodyPr/>
        <a:lstStyle/>
        <a:p>
          <a:r>
            <a:rPr lang="fr-FR" dirty="0"/>
            <a:t>Portage par chaque commune</a:t>
          </a:r>
        </a:p>
      </dgm:t>
    </dgm:pt>
    <dgm:pt modelId="{13233274-EE1A-45C9-B183-D0ED8E77E2AE}" type="parTrans" cxnId="{5D75C016-425E-4AA9-BD2C-E12D05324461}">
      <dgm:prSet/>
      <dgm:spPr/>
      <dgm:t>
        <a:bodyPr/>
        <a:lstStyle/>
        <a:p>
          <a:endParaRPr lang="fr-FR"/>
        </a:p>
      </dgm:t>
    </dgm:pt>
    <dgm:pt modelId="{95ACC6FC-EB3A-4CBE-A6AA-A47B33916F3E}" type="sibTrans" cxnId="{5D75C016-425E-4AA9-BD2C-E12D05324461}">
      <dgm:prSet/>
      <dgm:spPr/>
      <dgm:t>
        <a:bodyPr/>
        <a:lstStyle/>
        <a:p>
          <a:endParaRPr lang="fr-FR"/>
        </a:p>
      </dgm:t>
    </dgm:pt>
    <dgm:pt modelId="{CA4C7998-1F4F-4221-BD2A-1358CB25AA10}">
      <dgm:prSet phldrT="[Texte]"/>
      <dgm:spPr/>
      <dgm:t>
        <a:bodyPr/>
        <a:lstStyle/>
        <a:p>
          <a:r>
            <a:rPr lang="fr-FR" dirty="0"/>
            <a:t>Proposer</a:t>
          </a:r>
          <a:r>
            <a:rPr lang="fr-FR" baseline="0" dirty="0"/>
            <a:t> une aide financières aux familles en fonction du QF </a:t>
          </a:r>
          <a:endParaRPr lang="fr-FR" dirty="0"/>
        </a:p>
      </dgm:t>
    </dgm:pt>
    <dgm:pt modelId="{729879A9-66DB-43B4-B6BE-4BAB16CB423B}" type="parTrans" cxnId="{8F02C4D6-B886-4C13-BFE4-C6ECC2661714}">
      <dgm:prSet/>
      <dgm:spPr/>
      <dgm:t>
        <a:bodyPr/>
        <a:lstStyle/>
        <a:p>
          <a:endParaRPr lang="fr-FR"/>
        </a:p>
      </dgm:t>
    </dgm:pt>
    <dgm:pt modelId="{A1688C29-AA33-4C42-9599-136CAE2FB8B9}" type="sibTrans" cxnId="{8F02C4D6-B886-4C13-BFE4-C6ECC2661714}">
      <dgm:prSet/>
      <dgm:spPr/>
      <dgm:t>
        <a:bodyPr/>
        <a:lstStyle/>
        <a:p>
          <a:endParaRPr lang="fr-FR"/>
        </a:p>
      </dgm:t>
    </dgm:pt>
    <dgm:pt modelId="{7AA58B77-5A3B-404A-A75B-3BFE4DD5EB85}">
      <dgm:prSet phldrT="[Texte]"/>
      <dgm:spPr/>
      <dgm:t>
        <a:bodyPr/>
        <a:lstStyle/>
        <a:p>
          <a:r>
            <a:rPr lang="fr-FR" dirty="0"/>
            <a:t>Info : vacances ouvertes</a:t>
          </a:r>
        </a:p>
      </dgm:t>
    </dgm:pt>
    <dgm:pt modelId="{D24A0999-5A70-4F22-9C05-8DC34CC530EE}" type="parTrans" cxnId="{A117C4A3-5AC0-4524-943E-80902185BF1E}">
      <dgm:prSet/>
      <dgm:spPr/>
      <dgm:t>
        <a:bodyPr/>
        <a:lstStyle/>
        <a:p>
          <a:endParaRPr lang="fr-FR"/>
        </a:p>
      </dgm:t>
    </dgm:pt>
    <dgm:pt modelId="{5BB1975F-D897-403C-B92E-556EB2C6C1D5}" type="sibTrans" cxnId="{A117C4A3-5AC0-4524-943E-80902185BF1E}">
      <dgm:prSet/>
      <dgm:spPr/>
      <dgm:t>
        <a:bodyPr/>
        <a:lstStyle/>
        <a:p>
          <a:endParaRPr lang="fr-FR"/>
        </a:p>
      </dgm:t>
    </dgm:pt>
    <dgm:pt modelId="{21AA25B0-FAD1-4124-B738-28E4B31B75C0}" type="pres">
      <dgm:prSet presAssocID="{35577050-E884-4B03-9019-D9FC6293FEF2}" presName="rootnode" presStyleCnt="0">
        <dgm:presLayoutVars>
          <dgm:chMax/>
          <dgm:chPref/>
          <dgm:dir/>
          <dgm:animLvl val="lvl"/>
        </dgm:presLayoutVars>
      </dgm:prSet>
      <dgm:spPr/>
    </dgm:pt>
    <dgm:pt modelId="{72F74C3F-5A1E-47A4-876D-59D948B5899A}" type="pres">
      <dgm:prSet presAssocID="{9B543160-09FF-4C25-AD9B-CA1B3CBD37DE}" presName="composite" presStyleCnt="0"/>
      <dgm:spPr/>
    </dgm:pt>
    <dgm:pt modelId="{B90AB916-D0B8-4157-911C-8BDCCD5D8762}" type="pres">
      <dgm:prSet presAssocID="{9B543160-09FF-4C25-AD9B-CA1B3CBD37DE}" presName="bentUpArrow1" presStyleLbl="alignImgPlace1" presStyleIdx="0" presStyleCnt="1"/>
      <dgm:spPr/>
    </dgm:pt>
    <dgm:pt modelId="{DE429AC1-D113-4622-8D36-2E550A10B879}" type="pres">
      <dgm:prSet presAssocID="{9B543160-09FF-4C25-AD9B-CA1B3CBD37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E31A4F17-9104-4C04-B986-02F93DDE3DF0}" type="pres">
      <dgm:prSet presAssocID="{9B543160-09FF-4C25-AD9B-CA1B3CBD37DE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79D7984-8477-42B3-A90E-73122F71FA3C}" type="pres">
      <dgm:prSet presAssocID="{95ACC6FC-EB3A-4CBE-A6AA-A47B33916F3E}" presName="sibTrans" presStyleCnt="0"/>
      <dgm:spPr/>
    </dgm:pt>
    <dgm:pt modelId="{28F1DD9F-FE7C-49A9-AA64-2DEE78060A81}" type="pres">
      <dgm:prSet presAssocID="{7AA58B77-5A3B-404A-A75B-3BFE4DD5EB85}" presName="composite" presStyleCnt="0"/>
      <dgm:spPr/>
    </dgm:pt>
    <dgm:pt modelId="{2B73AB6A-1264-4AC3-86B8-162C2094CCA8}" type="pres">
      <dgm:prSet presAssocID="{7AA58B77-5A3B-404A-A75B-3BFE4DD5EB85}" presName="ParentText" presStyleLbl="node1" presStyleIdx="1" presStyleCnt="2" custLinFactNeighborX="7339" custLinFactNeighborY="819">
        <dgm:presLayoutVars>
          <dgm:chMax val="1"/>
          <dgm:chPref val="1"/>
          <dgm:bulletEnabled val="1"/>
        </dgm:presLayoutVars>
      </dgm:prSet>
      <dgm:spPr/>
    </dgm:pt>
  </dgm:ptLst>
  <dgm:cxnLst>
    <dgm:cxn modelId="{5D75C016-425E-4AA9-BD2C-E12D05324461}" srcId="{35577050-E884-4B03-9019-D9FC6293FEF2}" destId="{9B543160-09FF-4C25-AD9B-CA1B3CBD37DE}" srcOrd="0" destOrd="0" parTransId="{13233274-EE1A-45C9-B183-D0ED8E77E2AE}" sibTransId="{95ACC6FC-EB3A-4CBE-A6AA-A47B33916F3E}"/>
    <dgm:cxn modelId="{4B0E9B2D-8B7B-4EDC-B0A5-663C645EE7A6}" type="presOf" srcId="{7AA58B77-5A3B-404A-A75B-3BFE4DD5EB85}" destId="{2B73AB6A-1264-4AC3-86B8-162C2094CCA8}" srcOrd="0" destOrd="0" presId="urn:microsoft.com/office/officeart/2005/8/layout/StepDownProcess"/>
    <dgm:cxn modelId="{94318C95-49F6-46D9-8D19-273D04F5FE66}" type="presOf" srcId="{CA4C7998-1F4F-4221-BD2A-1358CB25AA10}" destId="{E31A4F17-9104-4C04-B986-02F93DDE3DF0}" srcOrd="0" destOrd="0" presId="urn:microsoft.com/office/officeart/2005/8/layout/StepDownProcess"/>
    <dgm:cxn modelId="{A117C4A3-5AC0-4524-943E-80902185BF1E}" srcId="{35577050-E884-4B03-9019-D9FC6293FEF2}" destId="{7AA58B77-5A3B-404A-A75B-3BFE4DD5EB85}" srcOrd="1" destOrd="0" parTransId="{D24A0999-5A70-4F22-9C05-8DC34CC530EE}" sibTransId="{5BB1975F-D897-403C-B92E-556EB2C6C1D5}"/>
    <dgm:cxn modelId="{66385BCF-35EE-4B27-89B9-B962D4CF1706}" type="presOf" srcId="{35577050-E884-4B03-9019-D9FC6293FEF2}" destId="{21AA25B0-FAD1-4124-B738-28E4B31B75C0}" srcOrd="0" destOrd="0" presId="urn:microsoft.com/office/officeart/2005/8/layout/StepDownProcess"/>
    <dgm:cxn modelId="{8F02C4D6-B886-4C13-BFE4-C6ECC2661714}" srcId="{9B543160-09FF-4C25-AD9B-CA1B3CBD37DE}" destId="{CA4C7998-1F4F-4221-BD2A-1358CB25AA10}" srcOrd="0" destOrd="0" parTransId="{729879A9-66DB-43B4-B6BE-4BAB16CB423B}" sibTransId="{A1688C29-AA33-4C42-9599-136CAE2FB8B9}"/>
    <dgm:cxn modelId="{3B8248E9-82FF-4C1D-A70C-C8272F5D4EE0}" type="presOf" srcId="{9B543160-09FF-4C25-AD9B-CA1B3CBD37DE}" destId="{DE429AC1-D113-4622-8D36-2E550A10B879}" srcOrd="0" destOrd="0" presId="urn:microsoft.com/office/officeart/2005/8/layout/StepDownProcess"/>
    <dgm:cxn modelId="{80FC143B-FF0E-4E19-95A4-34620FCC2A5F}" type="presParOf" srcId="{21AA25B0-FAD1-4124-B738-28E4B31B75C0}" destId="{72F74C3F-5A1E-47A4-876D-59D948B5899A}" srcOrd="0" destOrd="0" presId="urn:microsoft.com/office/officeart/2005/8/layout/StepDownProcess"/>
    <dgm:cxn modelId="{0B3D3315-65AD-413E-AE7D-2A490E11A842}" type="presParOf" srcId="{72F74C3F-5A1E-47A4-876D-59D948B5899A}" destId="{B90AB916-D0B8-4157-911C-8BDCCD5D8762}" srcOrd="0" destOrd="0" presId="urn:microsoft.com/office/officeart/2005/8/layout/StepDownProcess"/>
    <dgm:cxn modelId="{8B763321-7019-44F2-8607-7F8C60170B11}" type="presParOf" srcId="{72F74C3F-5A1E-47A4-876D-59D948B5899A}" destId="{DE429AC1-D113-4622-8D36-2E550A10B879}" srcOrd="1" destOrd="0" presId="urn:microsoft.com/office/officeart/2005/8/layout/StepDownProcess"/>
    <dgm:cxn modelId="{4C94AAE2-EC98-42B2-9D3B-323DB9EFA6BF}" type="presParOf" srcId="{72F74C3F-5A1E-47A4-876D-59D948B5899A}" destId="{E31A4F17-9104-4C04-B986-02F93DDE3DF0}" srcOrd="2" destOrd="0" presId="urn:microsoft.com/office/officeart/2005/8/layout/StepDownProcess"/>
    <dgm:cxn modelId="{16758932-3342-4433-8D04-A6DC58FE86C0}" type="presParOf" srcId="{21AA25B0-FAD1-4124-B738-28E4B31B75C0}" destId="{879D7984-8477-42B3-A90E-73122F71FA3C}" srcOrd="1" destOrd="0" presId="urn:microsoft.com/office/officeart/2005/8/layout/StepDownProcess"/>
    <dgm:cxn modelId="{48071742-1096-431E-B3A7-46B4BE2C2E11}" type="presParOf" srcId="{21AA25B0-FAD1-4124-B738-28E4B31B75C0}" destId="{28F1DD9F-FE7C-49A9-AA64-2DEE78060A81}" srcOrd="2" destOrd="0" presId="urn:microsoft.com/office/officeart/2005/8/layout/StepDownProcess"/>
    <dgm:cxn modelId="{C1E079F0-46F9-404D-AAF1-2A092DD5E5B5}" type="presParOf" srcId="{28F1DD9F-FE7C-49A9-AA64-2DEE78060A81}" destId="{2B73AB6A-1264-4AC3-86B8-162C2094CCA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577050-E884-4B03-9019-D9FC6293FEF2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fr-FR"/>
        </a:p>
      </dgm:t>
    </dgm:pt>
    <dgm:pt modelId="{9B543160-09FF-4C25-AD9B-CA1B3CBD37DE}">
      <dgm:prSet phldrT="[Texte]"/>
      <dgm:spPr/>
      <dgm:t>
        <a:bodyPr/>
        <a:lstStyle/>
        <a:p>
          <a:r>
            <a:rPr lang="fr-FR" dirty="0"/>
            <a:t>Séjours clé en main</a:t>
          </a:r>
        </a:p>
      </dgm:t>
    </dgm:pt>
    <dgm:pt modelId="{13233274-EE1A-45C9-B183-D0ED8E77E2AE}" type="parTrans" cxnId="{5D75C016-425E-4AA9-BD2C-E12D05324461}">
      <dgm:prSet/>
      <dgm:spPr/>
      <dgm:t>
        <a:bodyPr/>
        <a:lstStyle/>
        <a:p>
          <a:endParaRPr lang="fr-FR"/>
        </a:p>
      </dgm:t>
    </dgm:pt>
    <dgm:pt modelId="{95ACC6FC-EB3A-4CBE-A6AA-A47B33916F3E}" type="sibTrans" cxnId="{5D75C016-425E-4AA9-BD2C-E12D05324461}">
      <dgm:prSet/>
      <dgm:spPr/>
      <dgm:t>
        <a:bodyPr/>
        <a:lstStyle/>
        <a:p>
          <a:endParaRPr lang="fr-FR"/>
        </a:p>
      </dgm:t>
    </dgm:pt>
    <dgm:pt modelId="{CA4C7998-1F4F-4221-BD2A-1358CB25AA10}">
      <dgm:prSet phldrT="[Texte]"/>
      <dgm:spPr/>
      <dgm:t>
        <a:bodyPr/>
        <a:lstStyle/>
        <a:p>
          <a:endParaRPr lang="fr-FR" dirty="0"/>
        </a:p>
      </dgm:t>
    </dgm:pt>
    <dgm:pt modelId="{729879A9-66DB-43B4-B6BE-4BAB16CB423B}" type="parTrans" cxnId="{8F02C4D6-B886-4C13-BFE4-C6ECC2661714}">
      <dgm:prSet/>
      <dgm:spPr/>
      <dgm:t>
        <a:bodyPr/>
        <a:lstStyle/>
        <a:p>
          <a:endParaRPr lang="fr-FR"/>
        </a:p>
      </dgm:t>
    </dgm:pt>
    <dgm:pt modelId="{A1688C29-AA33-4C42-9599-136CAE2FB8B9}" type="sibTrans" cxnId="{8F02C4D6-B886-4C13-BFE4-C6ECC2661714}">
      <dgm:prSet/>
      <dgm:spPr/>
      <dgm:t>
        <a:bodyPr/>
        <a:lstStyle/>
        <a:p>
          <a:endParaRPr lang="fr-FR"/>
        </a:p>
      </dgm:t>
    </dgm:pt>
    <dgm:pt modelId="{7AA58B77-5A3B-404A-A75B-3BFE4DD5EB85}">
      <dgm:prSet phldrT="[Texte]"/>
      <dgm:spPr/>
      <dgm:t>
        <a:bodyPr/>
        <a:lstStyle/>
        <a:p>
          <a:r>
            <a:rPr lang="fr-FR" dirty="0"/>
            <a:t>En</a:t>
          </a:r>
          <a:r>
            <a:rPr lang="fr-FR" baseline="0" dirty="0"/>
            <a:t> attente d’une réponse de la fédération </a:t>
          </a:r>
          <a:endParaRPr lang="fr-FR" dirty="0"/>
        </a:p>
      </dgm:t>
    </dgm:pt>
    <dgm:pt modelId="{D24A0999-5A70-4F22-9C05-8DC34CC530EE}" type="parTrans" cxnId="{A117C4A3-5AC0-4524-943E-80902185BF1E}">
      <dgm:prSet/>
      <dgm:spPr/>
      <dgm:t>
        <a:bodyPr/>
        <a:lstStyle/>
        <a:p>
          <a:endParaRPr lang="fr-FR"/>
        </a:p>
      </dgm:t>
    </dgm:pt>
    <dgm:pt modelId="{5BB1975F-D897-403C-B92E-556EB2C6C1D5}" type="sibTrans" cxnId="{A117C4A3-5AC0-4524-943E-80902185BF1E}">
      <dgm:prSet/>
      <dgm:spPr/>
      <dgm:t>
        <a:bodyPr/>
        <a:lstStyle/>
        <a:p>
          <a:endParaRPr lang="fr-FR"/>
        </a:p>
      </dgm:t>
    </dgm:pt>
    <dgm:pt modelId="{21AA25B0-FAD1-4124-B738-28E4B31B75C0}" type="pres">
      <dgm:prSet presAssocID="{35577050-E884-4B03-9019-D9FC6293FEF2}" presName="rootnode" presStyleCnt="0">
        <dgm:presLayoutVars>
          <dgm:chMax/>
          <dgm:chPref/>
          <dgm:dir/>
          <dgm:animLvl val="lvl"/>
        </dgm:presLayoutVars>
      </dgm:prSet>
      <dgm:spPr/>
    </dgm:pt>
    <dgm:pt modelId="{72F74C3F-5A1E-47A4-876D-59D948B5899A}" type="pres">
      <dgm:prSet presAssocID="{9B543160-09FF-4C25-AD9B-CA1B3CBD37DE}" presName="composite" presStyleCnt="0"/>
      <dgm:spPr/>
    </dgm:pt>
    <dgm:pt modelId="{B90AB916-D0B8-4157-911C-8BDCCD5D8762}" type="pres">
      <dgm:prSet presAssocID="{9B543160-09FF-4C25-AD9B-CA1B3CBD37DE}" presName="bentUpArrow1" presStyleLbl="alignImgPlace1" presStyleIdx="0" presStyleCnt="1"/>
      <dgm:spPr/>
    </dgm:pt>
    <dgm:pt modelId="{DE429AC1-D113-4622-8D36-2E550A10B879}" type="pres">
      <dgm:prSet presAssocID="{9B543160-09FF-4C25-AD9B-CA1B3CBD37DE}" presName="ParentText" presStyleLbl="node1" presStyleIdx="0" presStyleCnt="2">
        <dgm:presLayoutVars>
          <dgm:chMax val="1"/>
          <dgm:chPref val="1"/>
          <dgm:bulletEnabled val="1"/>
        </dgm:presLayoutVars>
      </dgm:prSet>
      <dgm:spPr/>
    </dgm:pt>
    <dgm:pt modelId="{E31A4F17-9104-4C04-B986-02F93DDE3DF0}" type="pres">
      <dgm:prSet presAssocID="{9B543160-09FF-4C25-AD9B-CA1B3CBD37DE}" presName="Child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879D7984-8477-42B3-A90E-73122F71FA3C}" type="pres">
      <dgm:prSet presAssocID="{95ACC6FC-EB3A-4CBE-A6AA-A47B33916F3E}" presName="sibTrans" presStyleCnt="0"/>
      <dgm:spPr/>
    </dgm:pt>
    <dgm:pt modelId="{28F1DD9F-FE7C-49A9-AA64-2DEE78060A81}" type="pres">
      <dgm:prSet presAssocID="{7AA58B77-5A3B-404A-A75B-3BFE4DD5EB85}" presName="composite" presStyleCnt="0"/>
      <dgm:spPr/>
    </dgm:pt>
    <dgm:pt modelId="{2B73AB6A-1264-4AC3-86B8-162C2094CCA8}" type="pres">
      <dgm:prSet presAssocID="{7AA58B77-5A3B-404A-A75B-3BFE4DD5EB85}" presName="ParentText" presStyleLbl="node1" presStyleIdx="1" presStyleCnt="2" custLinFactNeighborX="2752" custLinFactNeighborY="819">
        <dgm:presLayoutVars>
          <dgm:chMax val="1"/>
          <dgm:chPref val="1"/>
          <dgm:bulletEnabled val="1"/>
        </dgm:presLayoutVars>
      </dgm:prSet>
      <dgm:spPr/>
    </dgm:pt>
  </dgm:ptLst>
  <dgm:cxnLst>
    <dgm:cxn modelId="{5D75C016-425E-4AA9-BD2C-E12D05324461}" srcId="{35577050-E884-4B03-9019-D9FC6293FEF2}" destId="{9B543160-09FF-4C25-AD9B-CA1B3CBD37DE}" srcOrd="0" destOrd="0" parTransId="{13233274-EE1A-45C9-B183-D0ED8E77E2AE}" sibTransId="{95ACC6FC-EB3A-4CBE-A6AA-A47B33916F3E}"/>
    <dgm:cxn modelId="{4B0E9B2D-8B7B-4EDC-B0A5-663C645EE7A6}" type="presOf" srcId="{7AA58B77-5A3B-404A-A75B-3BFE4DD5EB85}" destId="{2B73AB6A-1264-4AC3-86B8-162C2094CCA8}" srcOrd="0" destOrd="0" presId="urn:microsoft.com/office/officeart/2005/8/layout/StepDownProcess"/>
    <dgm:cxn modelId="{94318C95-49F6-46D9-8D19-273D04F5FE66}" type="presOf" srcId="{CA4C7998-1F4F-4221-BD2A-1358CB25AA10}" destId="{E31A4F17-9104-4C04-B986-02F93DDE3DF0}" srcOrd="0" destOrd="0" presId="urn:microsoft.com/office/officeart/2005/8/layout/StepDownProcess"/>
    <dgm:cxn modelId="{A117C4A3-5AC0-4524-943E-80902185BF1E}" srcId="{35577050-E884-4B03-9019-D9FC6293FEF2}" destId="{7AA58B77-5A3B-404A-A75B-3BFE4DD5EB85}" srcOrd="1" destOrd="0" parTransId="{D24A0999-5A70-4F22-9C05-8DC34CC530EE}" sibTransId="{5BB1975F-D897-403C-B92E-556EB2C6C1D5}"/>
    <dgm:cxn modelId="{66385BCF-35EE-4B27-89B9-B962D4CF1706}" type="presOf" srcId="{35577050-E884-4B03-9019-D9FC6293FEF2}" destId="{21AA25B0-FAD1-4124-B738-28E4B31B75C0}" srcOrd="0" destOrd="0" presId="urn:microsoft.com/office/officeart/2005/8/layout/StepDownProcess"/>
    <dgm:cxn modelId="{8F02C4D6-B886-4C13-BFE4-C6ECC2661714}" srcId="{9B543160-09FF-4C25-AD9B-CA1B3CBD37DE}" destId="{CA4C7998-1F4F-4221-BD2A-1358CB25AA10}" srcOrd="0" destOrd="0" parTransId="{729879A9-66DB-43B4-B6BE-4BAB16CB423B}" sibTransId="{A1688C29-AA33-4C42-9599-136CAE2FB8B9}"/>
    <dgm:cxn modelId="{3B8248E9-82FF-4C1D-A70C-C8272F5D4EE0}" type="presOf" srcId="{9B543160-09FF-4C25-AD9B-CA1B3CBD37DE}" destId="{DE429AC1-D113-4622-8D36-2E550A10B879}" srcOrd="0" destOrd="0" presId="urn:microsoft.com/office/officeart/2005/8/layout/StepDownProcess"/>
    <dgm:cxn modelId="{80FC143B-FF0E-4E19-95A4-34620FCC2A5F}" type="presParOf" srcId="{21AA25B0-FAD1-4124-B738-28E4B31B75C0}" destId="{72F74C3F-5A1E-47A4-876D-59D948B5899A}" srcOrd="0" destOrd="0" presId="urn:microsoft.com/office/officeart/2005/8/layout/StepDownProcess"/>
    <dgm:cxn modelId="{0B3D3315-65AD-413E-AE7D-2A490E11A842}" type="presParOf" srcId="{72F74C3F-5A1E-47A4-876D-59D948B5899A}" destId="{B90AB916-D0B8-4157-911C-8BDCCD5D8762}" srcOrd="0" destOrd="0" presId="urn:microsoft.com/office/officeart/2005/8/layout/StepDownProcess"/>
    <dgm:cxn modelId="{8B763321-7019-44F2-8607-7F8C60170B11}" type="presParOf" srcId="{72F74C3F-5A1E-47A4-876D-59D948B5899A}" destId="{DE429AC1-D113-4622-8D36-2E550A10B879}" srcOrd="1" destOrd="0" presId="urn:microsoft.com/office/officeart/2005/8/layout/StepDownProcess"/>
    <dgm:cxn modelId="{4C94AAE2-EC98-42B2-9D3B-323DB9EFA6BF}" type="presParOf" srcId="{72F74C3F-5A1E-47A4-876D-59D948B5899A}" destId="{E31A4F17-9104-4C04-B986-02F93DDE3DF0}" srcOrd="2" destOrd="0" presId="urn:microsoft.com/office/officeart/2005/8/layout/StepDownProcess"/>
    <dgm:cxn modelId="{16758932-3342-4433-8D04-A6DC58FE86C0}" type="presParOf" srcId="{21AA25B0-FAD1-4124-B738-28E4B31B75C0}" destId="{879D7984-8477-42B3-A90E-73122F71FA3C}" srcOrd="1" destOrd="0" presId="urn:microsoft.com/office/officeart/2005/8/layout/StepDownProcess"/>
    <dgm:cxn modelId="{48071742-1096-431E-B3A7-46B4BE2C2E11}" type="presParOf" srcId="{21AA25B0-FAD1-4124-B738-28E4B31B75C0}" destId="{28F1DD9F-FE7C-49A9-AA64-2DEE78060A81}" srcOrd="2" destOrd="0" presId="urn:microsoft.com/office/officeart/2005/8/layout/StepDownProcess"/>
    <dgm:cxn modelId="{C1E079F0-46F9-404D-AAF1-2A092DD5E5B5}" type="presParOf" srcId="{28F1DD9F-FE7C-49A9-AA64-2DEE78060A81}" destId="{2B73AB6A-1264-4AC3-86B8-162C2094CCA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AB916-D0B8-4157-911C-8BDCCD5D8762}">
      <dsp:nvSpPr>
        <dsp:cNvPr id="0" name=""/>
        <dsp:cNvSpPr/>
      </dsp:nvSpPr>
      <dsp:spPr>
        <a:xfrm rot="5400000">
          <a:off x="595997" y="1697629"/>
          <a:ext cx="1518215" cy="172843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29AC1-D113-4622-8D36-2E550A10B879}">
      <dsp:nvSpPr>
        <dsp:cNvPr id="0" name=""/>
        <dsp:cNvSpPr/>
      </dsp:nvSpPr>
      <dsp:spPr>
        <a:xfrm>
          <a:off x="193762" y="14656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Portage du projet par une commune</a:t>
          </a:r>
        </a:p>
      </dsp:txBody>
      <dsp:txXfrm>
        <a:off x="281108" y="102002"/>
        <a:ext cx="2381089" cy="1614272"/>
      </dsp:txXfrm>
    </dsp:sp>
    <dsp:sp modelId="{E31A4F17-9104-4C04-B986-02F93DDE3DF0}">
      <dsp:nvSpPr>
        <dsp:cNvPr id="0" name=""/>
        <dsp:cNvSpPr/>
      </dsp:nvSpPr>
      <dsp:spPr>
        <a:xfrm>
          <a:off x="2749544" y="185275"/>
          <a:ext cx="1858832" cy="144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Déclaration de l’</a:t>
          </a:r>
          <a:r>
            <a:rPr lang="fr-FR" sz="1400" kern="1200" dirty="0" err="1"/>
            <a:t>ACM</a:t>
          </a:r>
          <a:r>
            <a:rPr lang="fr-FR" sz="1400" kern="1200" dirty="0"/>
            <a:t>* (2 mois avant la date de départ)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Projet pédagogique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Inscription des enfants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Ressources humaines (1 directeur +  1/12 enfants)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kern="1200" dirty="0"/>
            <a:t>Prévoir déplacement </a:t>
          </a:r>
          <a:endParaRPr lang="fr-FR" sz="1100" kern="1200" dirty="0"/>
        </a:p>
      </dsp:txBody>
      <dsp:txXfrm>
        <a:off x="2749544" y="185275"/>
        <a:ext cx="1858832" cy="1445919"/>
      </dsp:txXfrm>
    </dsp:sp>
    <dsp:sp modelId="{2B73AB6A-1264-4AC3-86B8-162C2094CCA8}">
      <dsp:nvSpPr>
        <dsp:cNvPr id="0" name=""/>
        <dsp:cNvSpPr/>
      </dsp:nvSpPr>
      <dsp:spPr>
        <a:xfrm>
          <a:off x="2312777" y="2024253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 dirty="0"/>
            <a:t>Contribution financière par les autres communes</a:t>
          </a:r>
        </a:p>
      </dsp:txBody>
      <dsp:txXfrm>
        <a:off x="2400123" y="2111599"/>
        <a:ext cx="2381089" cy="1614272"/>
      </dsp:txXfrm>
    </dsp:sp>
    <dsp:sp modelId="{56129C3F-1483-4335-983F-57E75D526B51}">
      <dsp:nvSpPr>
        <dsp:cNvPr id="0" name=""/>
        <dsp:cNvSpPr/>
      </dsp:nvSpPr>
      <dsp:spPr>
        <a:xfrm>
          <a:off x="4868559" y="2194872"/>
          <a:ext cx="1858832" cy="144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400" kern="1200" dirty="0"/>
            <a:t>Clé de répartition</a:t>
          </a:r>
        </a:p>
      </dsp:txBody>
      <dsp:txXfrm>
        <a:off x="4868559" y="2194872"/>
        <a:ext cx="1858832" cy="14459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AB916-D0B8-4157-911C-8BDCCD5D8762}">
      <dsp:nvSpPr>
        <dsp:cNvPr id="0" name=""/>
        <dsp:cNvSpPr/>
      </dsp:nvSpPr>
      <dsp:spPr>
        <a:xfrm rot="5400000">
          <a:off x="1531275" y="1697629"/>
          <a:ext cx="1518215" cy="172843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29AC1-D113-4622-8D36-2E550A10B879}">
      <dsp:nvSpPr>
        <dsp:cNvPr id="0" name=""/>
        <dsp:cNvSpPr/>
      </dsp:nvSpPr>
      <dsp:spPr>
        <a:xfrm>
          <a:off x="1129040" y="14656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Portage par chaque commune</a:t>
          </a:r>
        </a:p>
      </dsp:txBody>
      <dsp:txXfrm>
        <a:off x="1216386" y="102002"/>
        <a:ext cx="2381089" cy="1614272"/>
      </dsp:txXfrm>
    </dsp:sp>
    <dsp:sp modelId="{E31A4F17-9104-4C04-B986-02F93DDE3DF0}">
      <dsp:nvSpPr>
        <dsp:cNvPr id="0" name=""/>
        <dsp:cNvSpPr/>
      </dsp:nvSpPr>
      <dsp:spPr>
        <a:xfrm>
          <a:off x="3684822" y="185275"/>
          <a:ext cx="1858832" cy="144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 dirty="0"/>
            <a:t>Proposer</a:t>
          </a:r>
          <a:r>
            <a:rPr lang="fr-FR" sz="1800" kern="1200" baseline="0" dirty="0"/>
            <a:t> une aide financières aux familles en fonction du QF </a:t>
          </a:r>
          <a:endParaRPr lang="fr-FR" sz="1800" kern="1200" dirty="0"/>
        </a:p>
      </dsp:txBody>
      <dsp:txXfrm>
        <a:off x="3684822" y="185275"/>
        <a:ext cx="1858832" cy="1445919"/>
      </dsp:txXfrm>
    </dsp:sp>
    <dsp:sp modelId="{2B73AB6A-1264-4AC3-86B8-162C2094CCA8}">
      <dsp:nvSpPr>
        <dsp:cNvPr id="0" name=""/>
        <dsp:cNvSpPr/>
      </dsp:nvSpPr>
      <dsp:spPr>
        <a:xfrm>
          <a:off x="3435623" y="2038905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Info : vacances ouvertes</a:t>
          </a:r>
        </a:p>
      </dsp:txBody>
      <dsp:txXfrm>
        <a:off x="3522969" y="2126251"/>
        <a:ext cx="2381089" cy="16142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AB916-D0B8-4157-911C-8BDCCD5D8762}">
      <dsp:nvSpPr>
        <dsp:cNvPr id="0" name=""/>
        <dsp:cNvSpPr/>
      </dsp:nvSpPr>
      <dsp:spPr>
        <a:xfrm rot="5400000">
          <a:off x="1531275" y="1697629"/>
          <a:ext cx="1518215" cy="172843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29AC1-D113-4622-8D36-2E550A10B879}">
      <dsp:nvSpPr>
        <dsp:cNvPr id="0" name=""/>
        <dsp:cNvSpPr/>
      </dsp:nvSpPr>
      <dsp:spPr>
        <a:xfrm>
          <a:off x="1129040" y="14656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Séjours clé en main</a:t>
          </a:r>
        </a:p>
      </dsp:txBody>
      <dsp:txXfrm>
        <a:off x="1216386" y="102002"/>
        <a:ext cx="2381089" cy="1614272"/>
      </dsp:txXfrm>
    </dsp:sp>
    <dsp:sp modelId="{E31A4F17-9104-4C04-B986-02F93DDE3DF0}">
      <dsp:nvSpPr>
        <dsp:cNvPr id="0" name=""/>
        <dsp:cNvSpPr/>
      </dsp:nvSpPr>
      <dsp:spPr>
        <a:xfrm>
          <a:off x="3684822" y="185275"/>
          <a:ext cx="1858832" cy="1445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2000" kern="1200" dirty="0"/>
        </a:p>
      </dsp:txBody>
      <dsp:txXfrm>
        <a:off x="3684822" y="185275"/>
        <a:ext cx="1858832" cy="1445919"/>
      </dsp:txXfrm>
    </dsp:sp>
    <dsp:sp modelId="{2B73AB6A-1264-4AC3-86B8-162C2094CCA8}">
      <dsp:nvSpPr>
        <dsp:cNvPr id="0" name=""/>
        <dsp:cNvSpPr/>
      </dsp:nvSpPr>
      <dsp:spPr>
        <a:xfrm>
          <a:off x="3318390" y="2038905"/>
          <a:ext cx="2555781" cy="1788964"/>
        </a:xfrm>
        <a:prstGeom prst="roundRect">
          <a:avLst>
            <a:gd name="adj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600" kern="1200" dirty="0"/>
            <a:t>En</a:t>
          </a:r>
          <a:r>
            <a:rPr lang="fr-FR" sz="2600" kern="1200" baseline="0" dirty="0"/>
            <a:t> attente d’une réponse de la fédération </a:t>
          </a:r>
          <a:endParaRPr lang="fr-FR" sz="2600" kern="1200" dirty="0"/>
        </a:p>
      </dsp:txBody>
      <dsp:txXfrm>
        <a:off x="3405736" y="2126251"/>
        <a:ext cx="2381089" cy="1614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12E90-DBF1-412A-840B-8EA4A71D79A6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9DD71-E19B-4911-BCD5-D3A4ECFD13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9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79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53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630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4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933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8888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9DD71-E19B-4911-BCD5-D3A4ECFD13C4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80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89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88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D29-1ECB-41DF-951B-2A23F95AD026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3F4F-51B2-42EE-AFA2-40C4572185C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29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45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1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8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61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444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3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3/30/2023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9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3/30/2023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552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revesdemer.com/education/nos-offres/offres-jeunesse/colonies-vacances/" TargetMode="Externa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7924680" y="6356520"/>
            <a:ext cx="761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B568972E-BBBE-4CF7-A931-B62B576F0997}" type="slidenum">
              <a:rPr lang="fr-FR" sz="1200" strike="noStrike">
                <a:solidFill>
                  <a:srgbClr val="035C75"/>
                </a:solidFill>
                <a:latin typeface="Constantia"/>
                <a:ea typeface="DejaVu Sans"/>
              </a:rPr>
              <a:t>1</a:t>
            </a:fld>
            <a:endParaRPr/>
          </a:p>
        </p:txBody>
      </p:sp>
      <p:pic>
        <p:nvPicPr>
          <p:cNvPr id="41" name="Espace réservé du contenu 4"/>
          <p:cNvPicPr/>
          <p:nvPr/>
        </p:nvPicPr>
        <p:blipFill>
          <a:blip r:embed="rId2"/>
          <a:stretch/>
        </p:blipFill>
        <p:spPr>
          <a:xfrm>
            <a:off x="2325600" y="3671086"/>
            <a:ext cx="4275000" cy="2102400"/>
          </a:xfrm>
          <a:prstGeom prst="rect">
            <a:avLst/>
          </a:prstGeom>
          <a:ln>
            <a:noFill/>
          </a:ln>
        </p:spPr>
      </p:pic>
      <p:sp>
        <p:nvSpPr>
          <p:cNvPr id="42" name="CustomShape 2"/>
          <p:cNvSpPr/>
          <p:nvPr/>
        </p:nvSpPr>
        <p:spPr>
          <a:xfrm>
            <a:off x="-108360" y="1412640"/>
            <a:ext cx="9142920" cy="240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fr-FR" sz="4800" strike="noStrike" dirty="0">
                <a:solidFill>
                  <a:srgbClr val="0B5394"/>
                </a:solidFill>
                <a:latin typeface="Constantia"/>
                <a:ea typeface="DejaVu Sans"/>
              </a:rPr>
              <a:t>Commission Enfance Jeunesse</a:t>
            </a:r>
          </a:p>
          <a:p>
            <a:pPr algn="ctr">
              <a:lnSpc>
                <a:spcPct val="100000"/>
              </a:lnSpc>
            </a:pPr>
            <a:r>
              <a:rPr lang="fr-FR" sz="4800" dirty="0">
                <a:solidFill>
                  <a:srgbClr val="0B5394"/>
                </a:solidFill>
                <a:latin typeface="Constantia"/>
              </a:rPr>
              <a:t>Culture Loisirs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fr-FR" sz="2800" dirty="0">
                <a:solidFill>
                  <a:srgbClr val="0B5394"/>
                </a:solidFill>
                <a:latin typeface="Constantia"/>
                <a:ea typeface="DejaVu Sans"/>
              </a:rPr>
              <a:t>28</a:t>
            </a:r>
            <a:r>
              <a:rPr lang="fr-FR" sz="2800" strike="noStrike" dirty="0">
                <a:solidFill>
                  <a:srgbClr val="0B5394"/>
                </a:solidFill>
                <a:latin typeface="Constantia"/>
                <a:ea typeface="DejaVu Sans"/>
              </a:rPr>
              <a:t>/03/2023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33984" y="239445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3/ Proposition de nouvelles modalités pour la commission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DC4E41-C895-EB29-6E99-0B7E0952178E}"/>
              </a:ext>
            </a:extLst>
          </p:cNvPr>
          <p:cNvSpPr txBox="1"/>
          <p:nvPr/>
        </p:nvSpPr>
        <p:spPr>
          <a:xfrm>
            <a:off x="74429" y="1082203"/>
            <a:ext cx="898451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chemeClr val="accent2"/>
                </a:solidFill>
              </a:rPr>
              <a:t>Un nouveau nom</a:t>
            </a:r>
          </a:p>
          <a:p>
            <a:r>
              <a:rPr lang="fr-FR" sz="2400" b="1" dirty="0">
                <a:highlight>
                  <a:srgbClr val="FFFF00"/>
                </a:highlight>
              </a:rPr>
              <a:t>Commission cohésion sociale, enfance-jeunesse, culture et loisirs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sz="2400" b="1" dirty="0">
                <a:solidFill>
                  <a:schemeClr val="accent2"/>
                </a:solidFill>
              </a:rPr>
              <a:t>Une ouverture de la commission selon des règles définies</a:t>
            </a:r>
          </a:p>
          <a:p>
            <a:r>
              <a:rPr lang="fr-FR" sz="2400" b="1" u="sng" dirty="0"/>
              <a:t>Participation des élus, deux modalités :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solidFill>
                  <a:srgbClr val="C00000"/>
                </a:solidFill>
              </a:rPr>
              <a:t>Elus initialement désignés </a:t>
            </a:r>
            <a:r>
              <a:rPr lang="fr-FR" sz="2200" dirty="0"/>
              <a:t>lors de la mise en place de la commission : </a:t>
            </a:r>
          </a:p>
          <a:p>
            <a:pPr>
              <a:spcAft>
                <a:spcPts val="600"/>
              </a:spcAft>
            </a:pPr>
            <a:r>
              <a:rPr lang="fr-FR" sz="2200" dirty="0">
                <a:latin typeface="Franklin Gothic Book" panose="020B0503020102020204" pitchFamily="34" charset="0"/>
              </a:rPr>
              <a:t>→ </a:t>
            </a:r>
            <a:r>
              <a:rPr lang="fr-FR" sz="2200" dirty="0"/>
              <a:t>pas de changement de fonctionnement – invitation à chaque commission</a:t>
            </a:r>
          </a:p>
          <a:p>
            <a:pPr marL="285750" indent="-285750">
              <a:buFontTx/>
              <a:buChar char="-"/>
            </a:pPr>
            <a:r>
              <a:rPr lang="fr-FR" sz="2200" dirty="0">
                <a:solidFill>
                  <a:srgbClr val="C00000"/>
                </a:solidFill>
              </a:rPr>
              <a:t>Elus désignés pour participer selon les thématiques abordées </a:t>
            </a:r>
            <a:r>
              <a:rPr lang="fr-FR" dirty="0"/>
              <a:t>(liste à réaliser): </a:t>
            </a:r>
          </a:p>
          <a:p>
            <a:r>
              <a:rPr lang="fr-FR" sz="2200" dirty="0">
                <a:latin typeface="Franklin Gothic Book" panose="020B0503020102020204" pitchFamily="34" charset="0"/>
              </a:rPr>
              <a:t>→ </a:t>
            </a:r>
            <a:r>
              <a:rPr lang="fr-FR" sz="2200" dirty="0"/>
              <a:t>définit pour chaque commission par le vice-président selon les thématiques et projets abordés </a:t>
            </a:r>
          </a:p>
          <a:p>
            <a:r>
              <a:rPr lang="fr-FR" sz="2400" dirty="0">
                <a:solidFill>
                  <a:srgbClr val="FF0000"/>
                </a:solidFill>
              </a:rPr>
              <a:t>=&gt; Un avis exprimé par commune </a:t>
            </a:r>
          </a:p>
          <a:p>
            <a:pPr>
              <a:spcBef>
                <a:spcPts val="600"/>
              </a:spcBef>
            </a:pPr>
            <a:r>
              <a:rPr lang="fr-FR" sz="2400" b="1" u="sng" dirty="0"/>
              <a:t>Participation des partenaires et autres techniciens des collectivités </a:t>
            </a:r>
            <a:r>
              <a:rPr lang="fr-FR" sz="2400" dirty="0"/>
              <a:t>: </a:t>
            </a:r>
            <a:r>
              <a:rPr lang="fr-FR" sz="2400" dirty="0">
                <a:latin typeface="Franklin Gothic Book" panose="020B0503020102020204" pitchFamily="34" charset="0"/>
              </a:rPr>
              <a:t>→ </a:t>
            </a:r>
            <a:r>
              <a:rPr lang="fr-FR" sz="2200" dirty="0"/>
              <a:t>définit pour chaque commission par le vice-président selon les thématiques et projets abordés</a:t>
            </a:r>
          </a:p>
        </p:txBody>
      </p:sp>
    </p:spTree>
    <p:extLst>
      <p:ext uri="{BB962C8B-B14F-4D97-AF65-F5344CB8AC3E}">
        <p14:creationId xmlns:p14="http://schemas.microsoft.com/office/powerpoint/2010/main" val="2139878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3/ Proposition de nouvelles modalités pour la commission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B584B28-682E-FE34-1C92-F89F68783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817575"/>
              </p:ext>
            </p:extLst>
          </p:nvPr>
        </p:nvGraphicFramePr>
        <p:xfrm>
          <a:off x="621792" y="1142879"/>
          <a:ext cx="7876032" cy="4892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1395">
                  <a:extLst>
                    <a:ext uri="{9D8B030D-6E8A-4147-A177-3AD203B41FA5}">
                      <a16:colId xmlns:a16="http://schemas.microsoft.com/office/drawing/2014/main" val="744188634"/>
                    </a:ext>
                  </a:extLst>
                </a:gridCol>
                <a:gridCol w="2276621">
                  <a:extLst>
                    <a:ext uri="{9D8B030D-6E8A-4147-A177-3AD203B41FA5}">
                      <a16:colId xmlns:a16="http://schemas.microsoft.com/office/drawing/2014/main" val="3468833778"/>
                    </a:ext>
                  </a:extLst>
                </a:gridCol>
                <a:gridCol w="1969008">
                  <a:extLst>
                    <a:ext uri="{9D8B030D-6E8A-4147-A177-3AD203B41FA5}">
                      <a16:colId xmlns:a16="http://schemas.microsoft.com/office/drawing/2014/main" val="2891768113"/>
                    </a:ext>
                  </a:extLst>
                </a:gridCol>
                <a:gridCol w="1969008">
                  <a:extLst>
                    <a:ext uri="{9D8B030D-6E8A-4147-A177-3AD203B41FA5}">
                      <a16:colId xmlns:a16="http://schemas.microsoft.com/office/drawing/2014/main" val="303672429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Communes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 Elus de la commission culture loisirs Enfance Jeunesse cohésion sociale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Ouverture élus en fonction des thématiques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89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Cohésion sociale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5629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Argol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Magali CHESSE GRANNEC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8684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Camaret-Sur-Mer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Muriel LE MEROUR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9087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Crozon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Dominique GUILLOIS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5436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Landévennec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Marie-Claire CARIOU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700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Lanvéoc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Christelle GAOUYER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Christelle GAOUYER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Christelle GAOUYER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1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Le Faou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Ludovic LASSAGNE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Ludovic LASSAGNE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Marie-Geneviève L’HOSTIS LOURGANT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026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Pont-De-Buis-Lès-Quimerc’h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Aurélien LE BOT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46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Roscanvel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Audrey BATON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812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Rosnoën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Martine LE GUIRRIEC MORVAN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648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b="1" dirty="0"/>
                        <a:t>Telgruc-Sur-Mer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Yves LE MOIGNE (</a:t>
                      </a:r>
                      <a:r>
                        <a:rPr lang="fr-FR" sz="1400" dirty="0" err="1"/>
                        <a:t>VP</a:t>
                      </a:r>
                      <a:r>
                        <a:rPr lang="fr-FR" sz="14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6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48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3/ Proposition de nouvelles modalités pour la commission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7B584B28-682E-FE34-1C92-F89F687834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87561"/>
              </p:ext>
            </p:extLst>
          </p:nvPr>
        </p:nvGraphicFramePr>
        <p:xfrm>
          <a:off x="621792" y="1114744"/>
          <a:ext cx="7799194" cy="51488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23427">
                  <a:extLst>
                    <a:ext uri="{9D8B030D-6E8A-4147-A177-3AD203B41FA5}">
                      <a16:colId xmlns:a16="http://schemas.microsoft.com/office/drawing/2014/main" val="744188634"/>
                    </a:ext>
                  </a:extLst>
                </a:gridCol>
                <a:gridCol w="3221665">
                  <a:extLst>
                    <a:ext uri="{9D8B030D-6E8A-4147-A177-3AD203B41FA5}">
                      <a16:colId xmlns:a16="http://schemas.microsoft.com/office/drawing/2014/main" val="3468833778"/>
                    </a:ext>
                  </a:extLst>
                </a:gridCol>
                <a:gridCol w="2254102">
                  <a:extLst>
                    <a:ext uri="{9D8B030D-6E8A-4147-A177-3AD203B41FA5}">
                      <a16:colId xmlns:a16="http://schemas.microsoft.com/office/drawing/2014/main" val="2003318179"/>
                    </a:ext>
                  </a:extLst>
                </a:gridCol>
              </a:tblGrid>
              <a:tr h="576810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Communes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 Elus du conseil d’exploitation piscine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suppléant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1789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Argol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Magali CHESSE GRANNEC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Henri LE PAPE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86847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Camaret-Sur-Mer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Muriel LE MEROUR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Marine </a:t>
                      </a:r>
                      <a:r>
                        <a:rPr lang="fr-FR" sz="1400" dirty="0" err="1"/>
                        <a:t>BROGLIN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BESCOU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908724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Crozon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Maxime LEONARD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Dominique GUILLOIS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543687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Landévennec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Marie-Claire CARIOU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Catherine TROISIEME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170051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Lanvéoc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Christelle GAOUYER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Jean-Jacques HILLION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2102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Le Faou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Ludovic LASSAGNE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Grégory GOASMAT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02657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Pont-De-Buis-Lès-Quimerc’h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Aurélien LE BOT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Isabelle </a:t>
                      </a:r>
                      <a:r>
                        <a:rPr lang="fr-FR" sz="1400" dirty="0" err="1"/>
                        <a:t>MAUGEAIS</a:t>
                      </a:r>
                      <a:endParaRPr lang="fr-FR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54626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Roscanvel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Audrey BATON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 err="1"/>
                        <a:t>Azélie</a:t>
                      </a:r>
                      <a:r>
                        <a:rPr lang="fr-FR" sz="1400" dirty="0"/>
                        <a:t> JESTIN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28129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Rosnoën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Martine LE GUIRRIEC MORVAN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Mickaël KERNEIS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464856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fr-FR" sz="1400" b="1" dirty="0"/>
                        <a:t>Telgruc-Sur-Mer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Yves LE MOIGNE (</a:t>
                      </a:r>
                      <a:r>
                        <a:rPr lang="fr-FR" sz="1400" dirty="0" err="1"/>
                        <a:t>VP</a:t>
                      </a:r>
                      <a:r>
                        <a:rPr lang="fr-FR" sz="14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Maïwenn FAUCHARD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2656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587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4/ Méthodologie du projet éducatif de territoire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3E375213-BEC7-F108-39BB-6215BDD98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Projet éducatif et citoyen de la ville de Brest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32448A4A-E199-C408-3E63-612EBBA76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Projet jeunesse de la CC Porte de Loire communauté</a:t>
            </a:r>
          </a:p>
        </p:txBody>
      </p:sp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9F42F5E3-157E-83DE-44A4-D9AA1D85C4A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/>
              <a:t>Voir site internet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BB795-7E6F-A896-F878-952ECACA63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/>
              <a:t>Voir vidéo</a:t>
            </a:r>
          </a:p>
        </p:txBody>
      </p:sp>
    </p:spTree>
    <p:extLst>
      <p:ext uri="{BB962C8B-B14F-4D97-AF65-F5344CB8AC3E}">
        <p14:creationId xmlns:p14="http://schemas.microsoft.com/office/powerpoint/2010/main" val="2562236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4/ Méthodologie du projet éducatif de territoire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CE3E6F-0A6C-6D34-87D7-1A0A41E88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148862"/>
            <a:ext cx="3703320" cy="73628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dirty="0"/>
              <a:t>Avril 2023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729E7126-BF7C-20D1-5504-38B949ABC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60742" y="1166448"/>
            <a:ext cx="3606018" cy="557386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fr-FR" sz="1800" dirty="0"/>
              <a:t>Définir le Type de PE, destinataire, récurrence des instances</a:t>
            </a:r>
          </a:p>
        </p:txBody>
      </p:sp>
      <p:graphicFrame>
        <p:nvGraphicFramePr>
          <p:cNvPr id="11" name="Espace réservé du contenu 10">
            <a:extLst>
              <a:ext uri="{FF2B5EF4-FFF2-40B4-BE49-F238E27FC236}">
                <a16:creationId xmlns:a16="http://schemas.microsoft.com/office/drawing/2014/main" id="{CE183325-31B2-17A6-99F6-9D3C8C938B3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0060567"/>
              </p:ext>
            </p:extLst>
          </p:nvPr>
        </p:nvGraphicFramePr>
        <p:xfrm>
          <a:off x="822960" y="2046453"/>
          <a:ext cx="3703320" cy="3792353"/>
        </p:xfrm>
        <a:graphic>
          <a:graphicData uri="http://schemas.openxmlformats.org/drawingml/2006/table">
            <a:tbl>
              <a:tblPr firstCol="1" bandRow="1"/>
              <a:tblGrid>
                <a:gridCol w="3703320">
                  <a:extLst>
                    <a:ext uri="{9D8B030D-6E8A-4147-A177-3AD203B41FA5}">
                      <a16:colId xmlns:a16="http://schemas.microsoft.com/office/drawing/2014/main" val="2621194545"/>
                    </a:ext>
                  </a:extLst>
                </a:gridCol>
              </a:tblGrid>
              <a:tr h="685104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fr-FR" sz="2000" b="1" cap="small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Définir le cadre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8033934"/>
                  </a:ext>
                </a:extLst>
              </a:tr>
              <a:tr h="3107249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Le périmètre de l’action (date-âge-public-communes)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Qui sont les destinataires du projet éducatif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Quel type de projet éducatif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Les orientations et enjeux politiques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La méthodologie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Le budget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Les ressources humaines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8115721"/>
                  </a:ext>
                </a:extLst>
              </a:tr>
            </a:tbl>
          </a:graphicData>
        </a:graphic>
      </p:graphicFrame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C6ADE9A0-3B9B-0073-6EE2-D265986BCDEC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546859078"/>
              </p:ext>
            </p:extLst>
          </p:nvPr>
        </p:nvGraphicFramePr>
        <p:xfrm>
          <a:off x="4806462" y="2046454"/>
          <a:ext cx="3606018" cy="3792353"/>
        </p:xfrm>
        <a:graphic>
          <a:graphicData uri="http://schemas.openxmlformats.org/drawingml/2006/table">
            <a:tbl>
              <a:tblPr firstCol="1" bandRow="1"/>
              <a:tblGrid>
                <a:gridCol w="3606018">
                  <a:extLst>
                    <a:ext uri="{9D8B030D-6E8A-4147-A177-3AD203B41FA5}">
                      <a16:colId xmlns:a16="http://schemas.microsoft.com/office/drawing/2014/main" val="2621194545"/>
                    </a:ext>
                  </a:extLst>
                </a:gridCol>
              </a:tblGrid>
              <a:tr h="74435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fr-FR" sz="2000" b="1" cap="small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Concertation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87003"/>
                  </a:ext>
                </a:extLst>
              </a:tr>
              <a:tr h="2900745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COPIL* - Partenaires institutionnels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COTECH Partenaires éducatifs (élu, scolaire, culturel, sportif, associations culturelles et sociales, enfance …) ? à définir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Famille – questionnaires : à définir ?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Enfants – questionnaire : à définir ?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4162113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7DC5B87-9662-94B9-B1CA-C8E001F40524}"/>
              </a:ext>
            </a:extLst>
          </p:cNvPr>
          <p:cNvSpPr txBox="1"/>
          <p:nvPr/>
        </p:nvSpPr>
        <p:spPr>
          <a:xfrm>
            <a:off x="822960" y="6013938"/>
            <a:ext cx="806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* COPIL : Les 10 maires, le </a:t>
            </a:r>
            <a:r>
              <a:rPr lang="fr-FR" i="1" dirty="0" err="1"/>
              <a:t>VP</a:t>
            </a:r>
            <a:r>
              <a:rPr lang="fr-FR" i="1" dirty="0"/>
              <a:t>, la Caf, le département, l’éducation nationale)</a:t>
            </a:r>
          </a:p>
        </p:txBody>
      </p:sp>
    </p:spTree>
    <p:extLst>
      <p:ext uri="{BB962C8B-B14F-4D97-AF65-F5344CB8AC3E}">
        <p14:creationId xmlns:p14="http://schemas.microsoft.com/office/powerpoint/2010/main" val="1193985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4/ Méthodologie du projet éducatif de territoire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D1C91676-48B2-814D-EC33-FAA1EBE71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488" y="1202751"/>
            <a:ext cx="3703320" cy="736282"/>
          </a:xfrm>
        </p:spPr>
        <p:txBody>
          <a:bodyPr/>
          <a:lstStyle/>
          <a:p>
            <a:r>
              <a:rPr lang="fr-FR" dirty="0"/>
              <a:t>Mai 2023</a:t>
            </a:r>
          </a:p>
        </p:txBody>
      </p:sp>
      <p:graphicFrame>
        <p:nvGraphicFramePr>
          <p:cNvPr id="12" name="Espace réservé du contenu 11">
            <a:extLst>
              <a:ext uri="{FF2B5EF4-FFF2-40B4-BE49-F238E27FC236}">
                <a16:creationId xmlns:a16="http://schemas.microsoft.com/office/drawing/2014/main" id="{DE5AEC3A-5566-61F0-8149-C98824F7C90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18749503"/>
              </p:ext>
            </p:extLst>
          </p:nvPr>
        </p:nvGraphicFramePr>
        <p:xfrm>
          <a:off x="892712" y="1939033"/>
          <a:ext cx="7546145" cy="4098352"/>
        </p:xfrm>
        <a:graphic>
          <a:graphicData uri="http://schemas.openxmlformats.org/drawingml/2006/table">
            <a:tbl>
              <a:tblPr firstCol="1" bandRow="1"/>
              <a:tblGrid>
                <a:gridCol w="7546145">
                  <a:extLst>
                    <a:ext uri="{9D8B030D-6E8A-4147-A177-3AD203B41FA5}">
                      <a16:colId xmlns:a16="http://schemas.microsoft.com/office/drawing/2014/main" val="2621194545"/>
                    </a:ext>
                  </a:extLst>
                </a:gridCol>
              </a:tblGrid>
              <a:tr h="161036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fr-FR" sz="2000" b="1" cap="small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Diagnostic à propos des thématiques </a:t>
                      </a:r>
                      <a:r>
                        <a:rPr lang="fr-FR" sz="2000" b="1" cap="small" dirty="0" err="1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CTG</a:t>
                      </a:r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fr-FR" sz="2000" b="1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(Petite enfance – enfance – jeunesse – parentalité – handicap – culture – sport – loisirs - santé des jeunes)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251993"/>
                  </a:ext>
                </a:extLst>
              </a:tr>
              <a:tr h="2487991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Rappeler les données démographiques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Répertorier les partenaires institutionnels et associatifs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Evaluer les besoins des publics cibles</a:t>
                      </a:r>
                    </a:p>
                    <a:p>
                      <a:pPr algn="l"/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 reprendre les données existantes et les mettre à jour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731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575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4/ Méthodologie du projet éducatif de territoire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68A74B14-8B08-6174-21E2-D95AE7F0054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70555841"/>
              </p:ext>
            </p:extLst>
          </p:nvPr>
        </p:nvGraphicFramePr>
        <p:xfrm>
          <a:off x="621793" y="1148861"/>
          <a:ext cx="7876032" cy="5071821"/>
        </p:xfrm>
        <a:graphic>
          <a:graphicData uri="http://schemas.openxmlformats.org/drawingml/2006/table">
            <a:tbl>
              <a:tblPr firstCol="1" bandRow="1"/>
              <a:tblGrid>
                <a:gridCol w="5046185">
                  <a:extLst>
                    <a:ext uri="{9D8B030D-6E8A-4147-A177-3AD203B41FA5}">
                      <a16:colId xmlns:a16="http://schemas.microsoft.com/office/drawing/2014/main" val="2621194545"/>
                    </a:ext>
                  </a:extLst>
                </a:gridCol>
                <a:gridCol w="2829847">
                  <a:extLst>
                    <a:ext uri="{9D8B030D-6E8A-4147-A177-3AD203B41FA5}">
                      <a16:colId xmlns:a16="http://schemas.microsoft.com/office/drawing/2014/main" val="2421909427"/>
                    </a:ext>
                  </a:extLst>
                </a:gridCol>
              </a:tblGrid>
              <a:tr h="574431">
                <a:tc grid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fr-FR" sz="2000" b="1" cap="small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Ecriture et validation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290300"/>
                  </a:ext>
                </a:extLst>
              </a:tr>
              <a:tr h="2225026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Réalisation d’une charte graphique projet éducatif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Validation en COPIL 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Validation au conseil communautaire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D’avril à septembre 2023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Octobre 2023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Octobre 2023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Novembre 2023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>
                    <a:lnL w="127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571776"/>
                  </a:ext>
                </a:extLst>
              </a:tr>
              <a:tr h="1159852">
                <a:tc gridSpan="2"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buFont typeface="+mj-lt"/>
                        <a:buNone/>
                      </a:pPr>
                      <a:r>
                        <a:rPr lang="fr-FR" sz="2000" b="1" cap="small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Communication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8430"/>
                  </a:ext>
                </a:extLst>
              </a:tr>
              <a:tr h="1112512"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Documents mis à disposition sur le site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Communication sur les actions concrètes au fil du temps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>
                          <a:effectLst/>
                          <a:latin typeface="Calibri" panose="020F0502020204030204" pitchFamily="34" charset="0"/>
                          <a:ea typeface="Arial" panose="020B060402020202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359" marR="44359" marT="0" marB="0" anchor="ctr">
                    <a:lnL w="127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9D7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7369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571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5/ Séjours jeunes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71D9566-8B65-2B08-79DD-B839B50AB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048925"/>
            <a:ext cx="7674864" cy="736282"/>
          </a:xfrm>
        </p:spPr>
        <p:txBody>
          <a:bodyPr/>
          <a:lstStyle/>
          <a:p>
            <a:r>
              <a:rPr lang="fr-FR" dirty="0"/>
              <a:t>Schéma 1 : séjour rêve de mer </a:t>
            </a:r>
            <a:r>
              <a:rPr lang="fr-FR" dirty="0" err="1">
                <a:hlinkClick r:id="rId2"/>
              </a:rPr>
              <a:t>sejours</a:t>
            </a:r>
            <a:r>
              <a:rPr lang="fr-FR" dirty="0">
                <a:hlinkClick r:id="rId2"/>
              </a:rPr>
              <a:t> vacances</a:t>
            </a:r>
            <a:endParaRPr lang="fr-FR" dirty="0"/>
          </a:p>
        </p:txBody>
      </p:sp>
      <p:graphicFrame>
        <p:nvGraphicFramePr>
          <p:cNvPr id="14" name="Espace réservé du contenu 13">
            <a:extLst>
              <a:ext uri="{FF2B5EF4-FFF2-40B4-BE49-F238E27FC236}">
                <a16:creationId xmlns:a16="http://schemas.microsoft.com/office/drawing/2014/main" id="{67370BF4-055F-CCC8-BD39-52FCF8CD200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39486324"/>
              </p:ext>
            </p:extLst>
          </p:nvPr>
        </p:nvGraphicFramePr>
        <p:xfrm>
          <a:off x="956754" y="1981200"/>
          <a:ext cx="6921154" cy="382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26677231-6D8C-EF65-EE95-BD4E18B835DA}"/>
              </a:ext>
            </a:extLst>
          </p:cNvPr>
          <p:cNvSpPr txBox="1"/>
          <p:nvPr/>
        </p:nvSpPr>
        <p:spPr>
          <a:xfrm>
            <a:off x="0" y="597876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*</a:t>
            </a:r>
            <a:r>
              <a:rPr lang="fr-FR" i="1" dirty="0" err="1"/>
              <a:t>ACM</a:t>
            </a:r>
            <a:r>
              <a:rPr lang="fr-FR" i="1" dirty="0"/>
              <a:t> : Accueil Collectif de Mineur</a:t>
            </a:r>
          </a:p>
        </p:txBody>
      </p:sp>
    </p:spTree>
    <p:extLst>
      <p:ext uri="{BB962C8B-B14F-4D97-AF65-F5344CB8AC3E}">
        <p14:creationId xmlns:p14="http://schemas.microsoft.com/office/powerpoint/2010/main" val="547264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5/ Séjours jeunes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71D9566-8B65-2B08-79DD-B839B50AB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048925"/>
            <a:ext cx="7674864" cy="736282"/>
          </a:xfrm>
        </p:spPr>
        <p:txBody>
          <a:bodyPr/>
          <a:lstStyle/>
          <a:p>
            <a:r>
              <a:rPr lang="fr-FR" dirty="0"/>
              <a:t>Schéma 2 : contribution financière aux familles</a:t>
            </a:r>
          </a:p>
        </p:txBody>
      </p:sp>
      <p:graphicFrame>
        <p:nvGraphicFramePr>
          <p:cNvPr id="14" name="Espace réservé du contenu 13">
            <a:extLst>
              <a:ext uri="{FF2B5EF4-FFF2-40B4-BE49-F238E27FC236}">
                <a16:creationId xmlns:a16="http://schemas.microsoft.com/office/drawing/2014/main" id="{67370BF4-055F-CCC8-BD39-52FCF8CD200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51318901"/>
              </p:ext>
            </p:extLst>
          </p:nvPr>
        </p:nvGraphicFramePr>
        <p:xfrm>
          <a:off x="956754" y="1981200"/>
          <a:ext cx="6932877" cy="382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9225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5/ Séjours jeunes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71D9566-8B65-2B08-79DD-B839B50AB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048925"/>
            <a:ext cx="7674864" cy="736282"/>
          </a:xfrm>
        </p:spPr>
        <p:txBody>
          <a:bodyPr/>
          <a:lstStyle/>
          <a:p>
            <a:r>
              <a:rPr lang="fr-FR" dirty="0"/>
              <a:t>Schéma 3 : option Fédération sportive et culturelle</a:t>
            </a:r>
          </a:p>
        </p:txBody>
      </p:sp>
      <p:graphicFrame>
        <p:nvGraphicFramePr>
          <p:cNvPr id="14" name="Espace réservé du contenu 13">
            <a:extLst>
              <a:ext uri="{FF2B5EF4-FFF2-40B4-BE49-F238E27FC236}">
                <a16:creationId xmlns:a16="http://schemas.microsoft.com/office/drawing/2014/main" id="{67370BF4-055F-CCC8-BD39-52FCF8CD200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4317593"/>
              </p:ext>
            </p:extLst>
          </p:nvPr>
        </p:nvGraphicFramePr>
        <p:xfrm>
          <a:off x="956754" y="1981200"/>
          <a:ext cx="6932877" cy="382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3960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333833" y="149115"/>
            <a:ext cx="8228520" cy="7554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0" anchor="b"/>
          <a:lstStyle/>
          <a:p>
            <a:pPr>
              <a:lnSpc>
                <a:spcPct val="100000"/>
              </a:lnSpc>
            </a:pPr>
            <a:r>
              <a:rPr lang="fr-FR" sz="5000" dirty="0">
                <a:solidFill>
                  <a:srgbClr val="21B2C9"/>
                </a:solidFill>
                <a:latin typeface="Calibri"/>
              </a:rPr>
              <a:t>ORDRE DU JOUR</a:t>
            </a:r>
            <a:endParaRPr dirty="0"/>
          </a:p>
        </p:txBody>
      </p:sp>
      <p:sp>
        <p:nvSpPr>
          <p:cNvPr id="44" name="CustomShape 2"/>
          <p:cNvSpPr/>
          <p:nvPr/>
        </p:nvSpPr>
        <p:spPr>
          <a:xfrm>
            <a:off x="333833" y="1469388"/>
            <a:ext cx="8810167" cy="48617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5" name="CustomShape 3"/>
          <p:cNvSpPr/>
          <p:nvPr/>
        </p:nvSpPr>
        <p:spPr>
          <a:xfrm>
            <a:off x="7924680" y="6356520"/>
            <a:ext cx="7610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FC296BD4-2C74-498F-9AAC-614A540377B7}" type="slidenum">
              <a:rPr lang="fr-FR" sz="1200" strike="noStrike">
                <a:solidFill>
                  <a:srgbClr val="035C75"/>
                </a:solidFill>
                <a:latin typeface="Constantia"/>
                <a:ea typeface="DejaVu Sans"/>
              </a:rPr>
              <a:t>2</a:t>
            </a:fld>
            <a:endParaRPr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03A7B6-722F-CF7F-0E90-5782A87DDB2B}"/>
              </a:ext>
            </a:extLst>
          </p:cNvPr>
          <p:cNvSpPr txBox="1"/>
          <p:nvPr/>
        </p:nvSpPr>
        <p:spPr>
          <a:xfrm>
            <a:off x="380085" y="1035463"/>
            <a:ext cx="843008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fr-FR" sz="3200" b="1" dirty="0">
                <a:solidFill>
                  <a:schemeClr val="tx2"/>
                </a:solidFill>
              </a:rPr>
              <a:t>CTG – Enfance jeunesse</a:t>
            </a:r>
            <a:endParaRPr lang="fr-FR" sz="3200" dirty="0">
              <a:solidFill>
                <a:schemeClr val="tx2"/>
              </a:solidFill>
            </a:endParaRPr>
          </a:p>
          <a:p>
            <a:r>
              <a:rPr lang="fr-FR" sz="2400" dirty="0">
                <a:solidFill>
                  <a:schemeClr val="tx2"/>
                </a:solidFill>
              </a:rPr>
              <a:t>1/ Définition des axes prioritaires pour la feuille de route 2023</a:t>
            </a:r>
          </a:p>
          <a:p>
            <a:r>
              <a:rPr lang="fr-FR" sz="2400" dirty="0">
                <a:solidFill>
                  <a:schemeClr val="tx2"/>
                </a:solidFill>
              </a:rPr>
              <a:t>2/ Définition des modalités de travail : élus, techniciens</a:t>
            </a:r>
          </a:p>
          <a:p>
            <a:r>
              <a:rPr lang="fr-FR" sz="2400" dirty="0">
                <a:solidFill>
                  <a:schemeClr val="tx2"/>
                </a:solidFill>
              </a:rPr>
              <a:t>3/ Proposition de nouvelles modalités pour la commission</a:t>
            </a:r>
          </a:p>
          <a:p>
            <a:r>
              <a:rPr lang="fr-FR" sz="2400" dirty="0">
                <a:solidFill>
                  <a:schemeClr val="tx2"/>
                </a:solidFill>
              </a:rPr>
              <a:t>4/ Méthodologie du projet éducatif de territoire</a:t>
            </a:r>
          </a:p>
          <a:p>
            <a:r>
              <a:rPr lang="fr-FR" sz="2400" dirty="0">
                <a:solidFill>
                  <a:schemeClr val="tx2"/>
                </a:solidFill>
              </a:rPr>
              <a:t>5/ Séjours jeunes</a:t>
            </a:r>
          </a:p>
          <a:p>
            <a:r>
              <a:rPr lang="fr-FR" sz="2400" dirty="0">
                <a:solidFill>
                  <a:schemeClr val="tx2"/>
                </a:solidFill>
              </a:rPr>
              <a:t>6/ Etude petite enfance/enfance</a:t>
            </a:r>
          </a:p>
          <a:p>
            <a:r>
              <a:rPr lang="fr-FR" sz="2400" dirty="0">
                <a:solidFill>
                  <a:schemeClr val="tx2"/>
                </a:solidFill>
              </a:rPr>
              <a:t>7/ Retour sur les autres projets :</a:t>
            </a: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chemeClr val="tx2"/>
                </a:solidFill>
              </a:rPr>
              <a:t>Subvention Kaniri/centre social</a:t>
            </a:r>
          </a:p>
          <a:p>
            <a:pPr marL="457200" indent="-457200">
              <a:buFontTx/>
              <a:buChar char="-"/>
            </a:pPr>
            <a:r>
              <a:rPr lang="fr-FR" sz="2400" dirty="0">
                <a:solidFill>
                  <a:schemeClr val="tx2"/>
                </a:solidFill>
              </a:rPr>
              <a:t>Projet de lieu de vie social</a:t>
            </a:r>
          </a:p>
          <a:p>
            <a:r>
              <a:rPr lang="fr-FR" sz="2400" dirty="0">
                <a:solidFill>
                  <a:schemeClr val="tx2"/>
                </a:solidFill>
              </a:rPr>
              <a:t>8/ Questions et informations diverses</a:t>
            </a:r>
          </a:p>
        </p:txBody>
      </p:sp>
    </p:spTree>
    <p:extLst>
      <p:ext uri="{BB962C8B-B14F-4D97-AF65-F5344CB8AC3E}">
        <p14:creationId xmlns:p14="http://schemas.microsoft.com/office/powerpoint/2010/main" val="29570306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6/ Etude petite enfance/enfance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72E8EE-3F32-23A0-B08E-66DA40CE9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Préconisation de la CAF de mener une étude : </a:t>
            </a:r>
          </a:p>
          <a:p>
            <a:r>
              <a:rPr lang="fr-FR" dirty="0"/>
              <a:t>- Petite Enfance </a:t>
            </a:r>
          </a:p>
          <a:p>
            <a:r>
              <a:rPr lang="fr-FR" dirty="0"/>
              <a:t>- Enfance </a:t>
            </a:r>
          </a:p>
          <a:p>
            <a:r>
              <a:rPr lang="fr-FR" dirty="0"/>
              <a:t>Pour l’ensemble des communes de la CCPCAM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→ Actualisation des données existantes</a:t>
            </a:r>
          </a:p>
          <a:p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→ Projection (logements, développement économique)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2825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7/ Retour sur les autres projets : </a:t>
            </a:r>
            <a:r>
              <a:rPr lang="fr-FR" sz="2400" b="1" dirty="0">
                <a:solidFill>
                  <a:schemeClr val="tx2"/>
                </a:solidFill>
              </a:rPr>
              <a:t>Demandes de Subvention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F6CDC4-3CB9-8044-5982-C8C7CC43F851}"/>
              </a:ext>
            </a:extLst>
          </p:cNvPr>
          <p:cNvSpPr txBox="1"/>
          <p:nvPr/>
        </p:nvSpPr>
        <p:spPr>
          <a:xfrm>
            <a:off x="633984" y="1552353"/>
            <a:ext cx="7876032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Retour du bureau communautaire</a:t>
            </a:r>
          </a:p>
          <a:p>
            <a:r>
              <a:rPr lang="fr-FR" sz="2400" b="1" u="sng" dirty="0"/>
              <a:t>Subvention ULAMIR</a:t>
            </a:r>
          </a:p>
          <a:p>
            <a:r>
              <a:rPr lang="fr-FR" sz="2200" dirty="0"/>
              <a:t>Maintien de la subvention 2022</a:t>
            </a:r>
          </a:p>
          <a:p>
            <a:r>
              <a:rPr lang="fr-FR" sz="2200" dirty="0">
                <a:latin typeface="Franklin Gothic Book" panose="020B0503020102020204" pitchFamily="34" charset="0"/>
              </a:rPr>
              <a:t>	→ </a:t>
            </a:r>
            <a:r>
              <a:rPr lang="fr-FR" sz="2200" dirty="0"/>
              <a:t>subvention accordée en 2023 : 60 050€ selon la convention + 5 000€ pour le projet </a:t>
            </a:r>
            <a:r>
              <a:rPr lang="fr-FR" sz="2200" dirty="0" err="1"/>
              <a:t>Sex-breizh</a:t>
            </a:r>
            <a:endParaRPr lang="fr-FR" sz="2200" dirty="0"/>
          </a:p>
          <a:p>
            <a:r>
              <a:rPr lang="fr-FR" sz="2200" dirty="0">
                <a:latin typeface="Franklin Gothic Book" panose="020B0503020102020204" pitchFamily="34" charset="0"/>
              </a:rPr>
              <a:t>	→ </a:t>
            </a:r>
            <a:r>
              <a:rPr lang="fr-FR" sz="2200" dirty="0">
                <a:latin typeface="Calibri" panose="020F0502020204030204" pitchFamily="34" charset="0"/>
                <a:cs typeface="Calibri" panose="020F0502020204030204" pitchFamily="34" charset="0"/>
              </a:rPr>
              <a:t>refus de subvention supplémentaire pour le poste de conseiller numérique pour la période de juillet à décembre 2023</a:t>
            </a:r>
          </a:p>
          <a:p>
            <a:endParaRPr lang="fr-FR" sz="1800" b="1" u="sng" dirty="0"/>
          </a:p>
          <a:p>
            <a:r>
              <a:rPr lang="fr-FR" sz="2200" b="1" u="sng" dirty="0"/>
              <a:t>Subvention </a:t>
            </a:r>
            <a:r>
              <a:rPr lang="fr-FR" sz="2200" b="1" u="sng" dirty="0" err="1"/>
              <a:t>Kaniri</a:t>
            </a:r>
            <a:endParaRPr lang="fr-FR" sz="2200" b="1" u="sng" dirty="0"/>
          </a:p>
          <a:p>
            <a:r>
              <a:rPr lang="fr-FR" sz="2200" dirty="0"/>
              <a:t>Maintien de la subvention 2022</a:t>
            </a:r>
          </a:p>
          <a:p>
            <a:r>
              <a:rPr lang="fr-FR" sz="2200" dirty="0">
                <a:latin typeface="Franklin Gothic Book" panose="020B0503020102020204" pitchFamily="34" charset="0"/>
              </a:rPr>
              <a:t>	→ </a:t>
            </a:r>
            <a:r>
              <a:rPr lang="fr-FR" sz="2200" dirty="0"/>
              <a:t>subvention accordée en 2023 : plafond de 106 235€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51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95003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7/ Retour sur les autres projets </a:t>
            </a:r>
          </a:p>
          <a:p>
            <a:r>
              <a:rPr lang="fr-FR" sz="2400" b="1" dirty="0">
                <a:solidFill>
                  <a:schemeClr val="tx2"/>
                </a:solidFill>
              </a:rPr>
              <a:t>Convention Kaniri : association intercommunale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0F6CDC4-3CB9-8044-5982-C8C7CC43F851}"/>
              </a:ext>
            </a:extLst>
          </p:cNvPr>
          <p:cNvSpPr txBox="1"/>
          <p:nvPr/>
        </p:nvSpPr>
        <p:spPr>
          <a:xfrm>
            <a:off x="621792" y="1481493"/>
            <a:ext cx="8118171" cy="5001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u="sng" dirty="0"/>
              <a:t>Méthodologie de travail proposée :</a:t>
            </a:r>
          </a:p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Etape 1: Définir les signataires de cette convention </a:t>
            </a:r>
            <a:r>
              <a:rPr lang="fr-FR" sz="2200" dirty="0" err="1"/>
              <a:t>Kaniri</a:t>
            </a:r>
            <a:r>
              <a:rPr lang="fr-FR" sz="2200" dirty="0"/>
              <a:t>/communauté de communes/communes?/ département?</a:t>
            </a:r>
          </a:p>
          <a:p>
            <a:r>
              <a:rPr lang="fr-FR" sz="2400" dirty="0">
                <a:latin typeface="Franklin Gothic Book" panose="020B0503020102020204" pitchFamily="34" charset="0"/>
              </a:rPr>
              <a:t>→ I</a:t>
            </a:r>
            <a:r>
              <a:rPr lang="fr-FR" sz="2400" dirty="0"/>
              <a:t>nstance : bureau communautaire</a:t>
            </a:r>
          </a:p>
          <a:p>
            <a:pPr>
              <a:spcBef>
                <a:spcPts val="1200"/>
              </a:spcBef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Etape 2: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 Rencontre collective et/ou individuelle entre les signataires pour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définir les objectifs communs et le contenu de la convention</a:t>
            </a:r>
          </a:p>
          <a:p>
            <a:pPr>
              <a:spcAft>
                <a:spcPts val="600"/>
              </a:spcAft>
            </a:pPr>
            <a:r>
              <a:rPr lang="fr-FR" sz="2400" dirty="0">
                <a:latin typeface="Franklin Gothic Book" panose="020B0503020102020204" pitchFamily="34" charset="0"/>
              </a:rPr>
              <a:t>→ </a:t>
            </a:r>
            <a:r>
              <a:rPr lang="fr-FR" sz="2000" dirty="0">
                <a:latin typeface="Franklin Gothic Book" panose="020B0503020102020204" pitchFamily="34" charset="0"/>
              </a:rPr>
              <a:t>Les temps de travail : désignation d’un représentant élu éventuellement accompagné d’un technicien par signataire</a:t>
            </a:r>
          </a:p>
          <a:p>
            <a:pPr>
              <a:spcBef>
                <a:spcPts val="600"/>
              </a:spcBef>
            </a:pP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Etape 3 : Restitution 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du travail réalisé en commission puis en bureau communautaire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23990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118421"/>
            <a:ext cx="828829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7/ Retour sur les autres projets :</a:t>
            </a:r>
          </a:p>
          <a:p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Lieu de Vie social Côté Aulne maritime</a:t>
            </a:r>
          </a:p>
        </p:txBody>
      </p:sp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id="{B12C0A4A-D49C-2895-81E4-F3BA871B09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918491"/>
              </p:ext>
            </p:extLst>
          </p:nvPr>
        </p:nvGraphicFramePr>
        <p:xfrm>
          <a:off x="502172" y="895794"/>
          <a:ext cx="7680037" cy="5427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6415686" imgH="4533492" progId="AcroExch.Document.DC">
                  <p:embed/>
                </p:oleObj>
              </mc:Choice>
              <mc:Fallback>
                <p:oleObj name="Acrobat Document" r:id="rId3" imgW="6415686" imgH="4533492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2172" y="895794"/>
                        <a:ext cx="7680037" cy="5427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lèche : haut 5">
            <a:extLst>
              <a:ext uri="{FF2B5EF4-FFF2-40B4-BE49-F238E27FC236}">
                <a16:creationId xmlns:a16="http://schemas.microsoft.com/office/drawing/2014/main" id="{A815B09C-EDAF-AB2D-E5FB-4FE0F9B98B40}"/>
              </a:ext>
            </a:extLst>
          </p:cNvPr>
          <p:cNvSpPr/>
          <p:nvPr/>
        </p:nvSpPr>
        <p:spPr>
          <a:xfrm>
            <a:off x="2682307" y="5980654"/>
            <a:ext cx="648585" cy="648586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2DF8C8-2A44-2FDA-CEC3-41C516840C34}"/>
              </a:ext>
            </a:extLst>
          </p:cNvPr>
          <p:cNvSpPr txBox="1"/>
          <p:nvPr/>
        </p:nvSpPr>
        <p:spPr>
          <a:xfrm>
            <a:off x="409491" y="1005308"/>
            <a:ext cx="284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highlight>
                  <a:srgbClr val="FFFF00"/>
                </a:highlight>
              </a:rPr>
              <a:t>Retard par rapport au calendrier initial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875DD9-918D-5B1C-3973-7FCF456D4C68}"/>
              </a:ext>
            </a:extLst>
          </p:cNvPr>
          <p:cNvSpPr txBox="1"/>
          <p:nvPr/>
        </p:nvSpPr>
        <p:spPr>
          <a:xfrm>
            <a:off x="1522154" y="2957813"/>
            <a:ext cx="282003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Novembre 2022 à juin 2023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E32515-B2BB-332A-78F6-5B0718F5FC9A}"/>
              </a:ext>
            </a:extLst>
          </p:cNvPr>
          <p:cNvSpPr txBox="1"/>
          <p:nvPr/>
        </p:nvSpPr>
        <p:spPr>
          <a:xfrm>
            <a:off x="5558629" y="2957813"/>
            <a:ext cx="27432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Avril 2023 à octobre 2023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4455CD-2347-D1D8-BADC-B277FDCE4399}"/>
              </a:ext>
            </a:extLst>
          </p:cNvPr>
          <p:cNvSpPr txBox="1"/>
          <p:nvPr/>
        </p:nvSpPr>
        <p:spPr>
          <a:xfrm>
            <a:off x="2396678" y="6444574"/>
            <a:ext cx="121984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Mars 2023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AE9AD12-97EE-0B8D-7B80-A8748A0F6E28}"/>
              </a:ext>
            </a:extLst>
          </p:cNvPr>
          <p:cNvSpPr txBox="1"/>
          <p:nvPr/>
        </p:nvSpPr>
        <p:spPr>
          <a:xfrm>
            <a:off x="3817088" y="6416766"/>
            <a:ext cx="532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Diffusion du questionnaire durant les semaines à venir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AC3EC37-3C79-0988-08B9-CD0C6364BEFC}"/>
              </a:ext>
            </a:extLst>
          </p:cNvPr>
          <p:cNvCxnSpPr>
            <a:stCxn id="12" idx="3"/>
            <a:endCxn id="13" idx="1"/>
          </p:cNvCxnSpPr>
          <p:nvPr/>
        </p:nvCxnSpPr>
        <p:spPr>
          <a:xfrm flipV="1">
            <a:off x="3616520" y="6601432"/>
            <a:ext cx="200568" cy="278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9239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8/ Questions et informations diverses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650CAB-FE27-39F6-BF1D-9BB32992596A}"/>
              </a:ext>
            </a:extLst>
          </p:cNvPr>
          <p:cNvSpPr txBox="1"/>
          <p:nvPr/>
        </p:nvSpPr>
        <p:spPr>
          <a:xfrm>
            <a:off x="621792" y="3862440"/>
            <a:ext cx="82989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Le Projet </a:t>
            </a:r>
            <a:r>
              <a:rPr lang="fr-FR" sz="3200" b="1" dirty="0" err="1">
                <a:solidFill>
                  <a:schemeClr val="accent2">
                    <a:lumMod val="75000"/>
                  </a:schemeClr>
                </a:solidFill>
              </a:rPr>
              <a:t>Fulenn</a:t>
            </a:r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 : un espace mobile pour le développement social local</a:t>
            </a:r>
          </a:p>
          <a:p>
            <a:pPr algn="l"/>
            <a:r>
              <a:rPr lang="fr-FR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une caravane qui sillonne les routes bretonnes à la rencontre des habitants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400" dirty="0"/>
              <a:t>Projet expérimental portée par les 4 </a:t>
            </a:r>
            <a:r>
              <a:rPr lang="fr-FR" sz="2400" dirty="0" err="1"/>
              <a:t>CAFs</a:t>
            </a:r>
            <a:r>
              <a:rPr lang="fr-FR" sz="2400" dirty="0"/>
              <a:t> de la Région Bretagne et la Fédération des centres sociaux.</a:t>
            </a:r>
            <a:endParaRPr lang="fr-FR" sz="2800" u="sng" dirty="0"/>
          </a:p>
          <a:p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B516083D-0B3E-009D-79BB-BAB3F1F10947}"/>
              </a:ext>
            </a:extLst>
          </p:cNvPr>
          <p:cNvGrpSpPr/>
          <p:nvPr/>
        </p:nvGrpSpPr>
        <p:grpSpPr>
          <a:xfrm>
            <a:off x="1988289" y="830796"/>
            <a:ext cx="4925764" cy="2831543"/>
            <a:chOff x="533362" y="100083"/>
            <a:chExt cx="11568327" cy="65041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78C404-6958-6320-E7C6-AD7E416A4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22531" y="100083"/>
              <a:ext cx="4156226" cy="3117169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3043D30-A2D3-2A55-D52C-8BC04655F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2409" y="2760382"/>
              <a:ext cx="4589280" cy="344196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688868B-EC47-E9BF-2BF6-6B753B057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8196" y="3640748"/>
              <a:ext cx="3886200" cy="2847975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FCCB72DB-18AC-BFCA-8443-2D40F8828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3362" y="1232079"/>
              <a:ext cx="3851558" cy="2888669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9CB62EA5-659A-24B1-A323-E7C55FE4A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4432" y="3786081"/>
              <a:ext cx="2059450" cy="2818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08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8/ Questions et informations diverses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650CAB-FE27-39F6-BF1D-9BB32992596A}"/>
              </a:ext>
            </a:extLst>
          </p:cNvPr>
          <p:cNvSpPr txBox="1"/>
          <p:nvPr/>
        </p:nvSpPr>
        <p:spPr>
          <a:xfrm>
            <a:off x="547364" y="1169581"/>
            <a:ext cx="829892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u="sng" dirty="0"/>
              <a:t>Objectif</a:t>
            </a:r>
          </a:p>
          <a:p>
            <a:r>
              <a:rPr lang="fr-FR" sz="2400" b="1" dirty="0"/>
              <a:t>Soutien :</a:t>
            </a:r>
            <a:r>
              <a:rPr lang="fr-FR" sz="2400" dirty="0"/>
              <a:t> </a:t>
            </a:r>
            <a:r>
              <a:rPr lang="fr-FR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Accompagnement et renfort aux projets d’associations ou  institutions locales</a:t>
            </a:r>
          </a:p>
          <a:p>
            <a:endParaRPr lang="fr-FR" sz="2400" dirty="0"/>
          </a:p>
          <a:p>
            <a:r>
              <a:rPr lang="fr-FR" sz="2400" b="1" dirty="0"/>
              <a:t>Facilitateur :</a:t>
            </a:r>
            <a:r>
              <a:rPr lang="fr-FR" sz="2400" dirty="0"/>
              <a:t> </a:t>
            </a:r>
            <a:r>
              <a:rPr lang="fr-FR" sz="24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Développement d’une intervention dans les zones blanches ou insuffisamment pourvues</a:t>
            </a:r>
          </a:p>
          <a:p>
            <a:endParaRPr lang="fr-FR"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dk1"/>
                </a:solidFill>
                <a:latin typeface="Calibri"/>
                <a:ea typeface="Arial"/>
                <a:cs typeface="Calibri"/>
                <a:sym typeface="Calibri"/>
              </a:rPr>
              <a:t>Proposition d’intervenir sur le territoire : nécessité de définir en collaboration avec le centre social l’objectif de leur venue : soutien pour quel projet.</a:t>
            </a:r>
          </a:p>
          <a:p>
            <a:endParaRPr lang="fr-FR" sz="2400" dirty="0">
              <a:solidFill>
                <a:schemeClr val="dk1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Réunion prévue le jeudi 13 avril à 10h à la Maison de l’emploi de Crozon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7315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8/ Questions et informations diverses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650CAB-FE27-39F6-BF1D-9BB32992596A}"/>
              </a:ext>
            </a:extLst>
          </p:cNvPr>
          <p:cNvSpPr txBox="1"/>
          <p:nvPr/>
        </p:nvSpPr>
        <p:spPr>
          <a:xfrm>
            <a:off x="621792" y="1892595"/>
            <a:ext cx="829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3200" dirty="0"/>
              <a:t>Convention BAFA</a:t>
            </a:r>
          </a:p>
          <a:p>
            <a:r>
              <a:rPr lang="fr-FR" sz="2400" dirty="0">
                <a:latin typeface="Franklin Gothic Book" panose="020B0503020102020204" pitchFamily="34" charset="0"/>
              </a:rPr>
              <a:t>→ </a:t>
            </a:r>
            <a:r>
              <a:rPr lang="fr-FR" sz="2400" dirty="0"/>
              <a:t>Envoi des conventions BAFA en mairie </a:t>
            </a:r>
          </a:p>
          <a:p>
            <a:r>
              <a:rPr lang="fr-FR" sz="2400" dirty="0">
                <a:latin typeface="Franklin Gothic Book" panose="020B0503020102020204" pitchFamily="34" charset="0"/>
              </a:rPr>
              <a:t>→ </a:t>
            </a:r>
            <a:r>
              <a:rPr lang="fr-FR" sz="2400" dirty="0"/>
              <a:t>Courant 2023 - Définition de critères pour la convention 2024</a:t>
            </a:r>
          </a:p>
        </p:txBody>
      </p:sp>
    </p:spTree>
    <p:extLst>
      <p:ext uri="{BB962C8B-B14F-4D97-AF65-F5344CB8AC3E}">
        <p14:creationId xmlns:p14="http://schemas.microsoft.com/office/powerpoint/2010/main" val="406291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ysClr val="windowText" lastClr="000000"/>
                </a:solidFill>
              </a:rPr>
              <a:t>Prochaine commission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1681404-E297-FC1B-15D0-141F5ADF9C1D}"/>
              </a:ext>
            </a:extLst>
          </p:cNvPr>
          <p:cNvSpPr txBox="1"/>
          <p:nvPr/>
        </p:nvSpPr>
        <p:spPr>
          <a:xfrm>
            <a:off x="707136" y="1548384"/>
            <a:ext cx="76809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Date proposée : </a:t>
            </a:r>
            <a:endParaRPr lang="fr-FR" sz="3200" dirty="0">
              <a:highlight>
                <a:srgbClr val="FFFF00"/>
              </a:highlight>
            </a:endParaRPr>
          </a:p>
          <a:p>
            <a:endParaRPr lang="fr-FR" sz="2800" dirty="0"/>
          </a:p>
          <a:p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613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9597A-8B4A-D539-7003-97EC8DA6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967486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1/ Définition des axes prioritaires pour la feuille de route 2023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11ECAA24-34ED-3849-69CA-5C7D3CF4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960" y="1048661"/>
            <a:ext cx="7498080" cy="736282"/>
          </a:xfrm>
        </p:spPr>
        <p:txBody>
          <a:bodyPr/>
          <a:lstStyle/>
          <a:p>
            <a:r>
              <a:rPr lang="fr-FR" dirty="0"/>
              <a:t>Axe 1 : penser l’action De façon concertée 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777C5B5E-A977-C543-0BDA-B9B1AF96A9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2960" y="1846052"/>
            <a:ext cx="7498080" cy="396161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fr-FR" b="1" dirty="0"/>
              <a:t>MISE EN PLACE DE LA GOUVERNANCE </a:t>
            </a:r>
          </a:p>
          <a:p>
            <a:pPr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chemeClr val="accent2"/>
                </a:solidFill>
              </a:rPr>
              <a:t>Premier COTECH* </a:t>
            </a:r>
            <a:r>
              <a:rPr lang="fr-FR" dirty="0"/>
              <a:t>: 14 avril 2023, suivi du </a:t>
            </a:r>
            <a:r>
              <a:rPr lang="fr-FR" dirty="0">
                <a:solidFill>
                  <a:schemeClr val="accent2"/>
                </a:solidFill>
              </a:rPr>
              <a:t>premier COPIL** </a:t>
            </a:r>
            <a:r>
              <a:rPr lang="fr-FR" dirty="0"/>
              <a:t>: date à fixer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=&gt; Objectif : validation de la feuille de route 2023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chemeClr val="accent2"/>
                </a:solidFill>
              </a:rPr>
              <a:t>Commission</a:t>
            </a:r>
            <a:r>
              <a:rPr lang="fr-FR" dirty="0"/>
              <a:t> : réorganisation des commissions et élaboration de nouvelles modalités de fonctionnement : </a:t>
            </a:r>
            <a:r>
              <a:rPr lang="fr-FR" i="1" dirty="0">
                <a:solidFill>
                  <a:srgbClr val="FF0000"/>
                </a:solidFill>
              </a:rPr>
              <a:t>en cours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chemeClr val="accent2"/>
                </a:solidFill>
              </a:rPr>
              <a:t>Définir les principes de base de la politique de cohésion sociale et enfance-jeunesse intercommunale </a:t>
            </a:r>
            <a:r>
              <a:rPr lang="fr-FR" dirty="0"/>
              <a:t>: à réaliser lors d’une prochaine commission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dirty="0">
                <a:solidFill>
                  <a:schemeClr val="accent2"/>
                </a:solidFill>
              </a:rPr>
              <a:t>Assurer et si besoin faire évoluer le cadre réglementaire des champs de compétences</a:t>
            </a:r>
            <a:r>
              <a:rPr lang="fr-FR" dirty="0"/>
              <a:t> (statuts et compétences)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GROUPE DE TRAVAIL </a:t>
            </a:r>
            <a:r>
              <a:rPr lang="fr-FR" dirty="0"/>
              <a:t>: </a:t>
            </a:r>
            <a:r>
              <a:rPr lang="fr-FR" i="1" dirty="0">
                <a:solidFill>
                  <a:srgbClr val="FF0000"/>
                </a:solidFill>
              </a:rPr>
              <a:t>tout au long de la CTG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COMMUNICATION</a:t>
            </a:r>
            <a:r>
              <a:rPr lang="fr-FR" dirty="0"/>
              <a:t> : </a:t>
            </a:r>
            <a:r>
              <a:rPr lang="fr-FR" i="1" dirty="0">
                <a:solidFill>
                  <a:srgbClr val="FF0000"/>
                </a:solidFill>
              </a:rPr>
              <a:t>livret pas à pas en cours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VEILLE SOCIAL </a:t>
            </a:r>
            <a:r>
              <a:rPr lang="fr-FR" dirty="0"/>
              <a:t>: </a:t>
            </a:r>
            <a:r>
              <a:rPr lang="fr-FR" i="1" dirty="0">
                <a:solidFill>
                  <a:srgbClr val="FF0000"/>
                </a:solidFill>
              </a:rPr>
              <a:t>au quotidien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74ACE3-BD07-A36D-08BD-E628B22A062B}"/>
              </a:ext>
            </a:extLst>
          </p:cNvPr>
          <p:cNvSpPr txBox="1"/>
          <p:nvPr/>
        </p:nvSpPr>
        <p:spPr>
          <a:xfrm>
            <a:off x="657650" y="5868774"/>
            <a:ext cx="76668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*COTECH : Président, DGS, </a:t>
            </a:r>
            <a:r>
              <a:rPr lang="fr-FR" sz="1100" dirty="0" err="1"/>
              <a:t>VP</a:t>
            </a:r>
            <a:r>
              <a:rPr lang="fr-FR" sz="1100" dirty="0"/>
              <a:t>, 2 </a:t>
            </a:r>
            <a:r>
              <a:rPr lang="fr-FR" sz="1100" dirty="0" err="1"/>
              <a:t>CTG</a:t>
            </a:r>
            <a:r>
              <a:rPr lang="fr-FR" sz="1100" dirty="0"/>
              <a:t>, le conseiller CAF + département</a:t>
            </a:r>
          </a:p>
          <a:p>
            <a:r>
              <a:rPr lang="fr-FR" sz="1100" dirty="0"/>
              <a:t>** COPIL : les 10 maires, le conseiller CAF, le DGS, les 2 </a:t>
            </a:r>
            <a:r>
              <a:rPr lang="fr-FR" sz="1100" dirty="0" err="1"/>
              <a:t>CTG</a:t>
            </a:r>
            <a:r>
              <a:rPr lang="fr-FR" sz="1100" dirty="0"/>
              <a:t> + département</a:t>
            </a:r>
          </a:p>
        </p:txBody>
      </p:sp>
    </p:spTree>
    <p:extLst>
      <p:ext uri="{BB962C8B-B14F-4D97-AF65-F5344CB8AC3E}">
        <p14:creationId xmlns:p14="http://schemas.microsoft.com/office/powerpoint/2010/main" val="864049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1/ Définition des axes prioritaires pour la feuille de route 2023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5BEAF784-DAB9-3C2C-660D-69A4838C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80389"/>
            <a:ext cx="7543800" cy="1450757"/>
          </a:xfrm>
        </p:spPr>
        <p:txBody>
          <a:bodyPr/>
          <a:lstStyle/>
          <a:p>
            <a:r>
              <a:rPr lang="fr-FR" dirty="0"/>
              <a:t>Retour des élus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1B1B98A1-95EF-5617-D40B-010B0AFA242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33096268"/>
              </p:ext>
            </p:extLst>
          </p:nvPr>
        </p:nvGraphicFramePr>
        <p:xfrm>
          <a:off x="822960" y="1914648"/>
          <a:ext cx="7543801" cy="4173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0486">
                  <a:extLst>
                    <a:ext uri="{9D8B030D-6E8A-4147-A177-3AD203B41FA5}">
                      <a16:colId xmlns:a16="http://schemas.microsoft.com/office/drawing/2014/main" val="1598075175"/>
                    </a:ext>
                  </a:extLst>
                </a:gridCol>
                <a:gridCol w="1611906">
                  <a:extLst>
                    <a:ext uri="{9D8B030D-6E8A-4147-A177-3AD203B41FA5}">
                      <a16:colId xmlns:a16="http://schemas.microsoft.com/office/drawing/2014/main" val="1122419988"/>
                    </a:ext>
                  </a:extLst>
                </a:gridCol>
                <a:gridCol w="2921409">
                  <a:extLst>
                    <a:ext uri="{9D8B030D-6E8A-4147-A177-3AD203B41FA5}">
                      <a16:colId xmlns:a16="http://schemas.microsoft.com/office/drawing/2014/main" val="123953769"/>
                    </a:ext>
                  </a:extLst>
                </a:gridCol>
              </a:tblGrid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Thématique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 Priorité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Actions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6802881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Gouvernance </a:t>
                      </a:r>
                      <a:r>
                        <a:rPr lang="fr-FR" sz="1600" b="1" u="none" strike="noStrike" dirty="0" err="1">
                          <a:effectLst/>
                        </a:rPr>
                        <a:t>CTG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En cours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0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Cf. diapositif 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8439514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Vie sociale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8782842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Santé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85592606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Accès aux droits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9188014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Inclusion numérique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9019473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Emploi insertion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9048624"/>
                  </a:ext>
                </a:extLst>
              </a:tr>
              <a:tr h="52167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Personnes âgées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605328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7332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1/ Définition des axes prioritaires pour la feuille de route 2023</a:t>
            </a:r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1B1B98A1-95EF-5617-D40B-010B0AFA242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06286821"/>
              </p:ext>
            </p:extLst>
          </p:nvPr>
        </p:nvGraphicFramePr>
        <p:xfrm>
          <a:off x="822325" y="1805354"/>
          <a:ext cx="7498080" cy="42203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17890">
                  <a:extLst>
                    <a:ext uri="{9D8B030D-6E8A-4147-A177-3AD203B41FA5}">
                      <a16:colId xmlns:a16="http://schemas.microsoft.com/office/drawing/2014/main" val="1598075175"/>
                    </a:ext>
                  </a:extLst>
                </a:gridCol>
                <a:gridCol w="1383323">
                  <a:extLst>
                    <a:ext uri="{9D8B030D-6E8A-4147-A177-3AD203B41FA5}">
                      <a16:colId xmlns:a16="http://schemas.microsoft.com/office/drawing/2014/main" val="1122419988"/>
                    </a:ext>
                  </a:extLst>
                </a:gridCol>
                <a:gridCol w="1696867">
                  <a:extLst>
                    <a:ext uri="{9D8B030D-6E8A-4147-A177-3AD203B41FA5}">
                      <a16:colId xmlns:a16="http://schemas.microsoft.com/office/drawing/2014/main" val="469323064"/>
                    </a:ext>
                  </a:extLst>
                </a:gridCol>
              </a:tblGrid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Thématique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 Priorité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i="0" u="none" strike="noStrike" dirty="0">
                          <a:solidFill>
                            <a:srgbClr val="BF8F00"/>
                          </a:solidFill>
                          <a:effectLst/>
                          <a:latin typeface="Calibri" panose="020F0502020204030204" pitchFamily="34" charset="0"/>
                        </a:rPr>
                        <a:t>Actions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6802881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Petite enfance (0-3 ans/non scolarisé)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4247330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Enfance (2-12 ans/scolarisé maternelle et primaire)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0274567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>
                          <a:effectLst/>
                        </a:rPr>
                        <a:t>Jeunesse à partir de 12 ans</a:t>
                      </a:r>
                      <a:endParaRPr lang="fr-FR" sz="1600" b="1" i="0" u="none" strike="noStrike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1012209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Parentalité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3874941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Handicap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7581743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Culture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1194627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Sport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131425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Loisirs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6860334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Santé des jeunes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9517981"/>
                  </a:ext>
                </a:extLst>
              </a:tr>
              <a:tr h="383664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b="1" u="none" strike="noStrike" dirty="0">
                          <a:effectLst/>
                        </a:rPr>
                        <a:t>Activités scolaires /extrascolaires</a:t>
                      </a:r>
                      <a:endParaRPr lang="fr-FR" sz="1600" b="1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BF8F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03313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B89D21FA-6F26-0919-356E-32C93B21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59" y="381861"/>
            <a:ext cx="782184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7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2/ Définition des modalités de travail : élus, techniciens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4EF43D-5073-23E6-4C37-1EAB28E9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987552"/>
            <a:ext cx="7543800" cy="1450757"/>
          </a:xfrm>
        </p:spPr>
        <p:txBody>
          <a:bodyPr/>
          <a:lstStyle/>
          <a:p>
            <a:r>
              <a:rPr lang="fr-FR" dirty="0"/>
              <a:t>Modalités de travail des élus</a:t>
            </a:r>
            <a:br>
              <a:rPr lang="fr-FR" dirty="0"/>
            </a:br>
            <a:endParaRPr lang="fr-FR" dirty="0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8B1BC7E3-B8B1-304D-DAF1-98D09E23A2BF}"/>
              </a:ext>
            </a:extLst>
          </p:cNvPr>
          <p:cNvSpPr/>
          <p:nvPr/>
        </p:nvSpPr>
        <p:spPr>
          <a:xfrm rot="2716672">
            <a:off x="2434008" y="2206976"/>
            <a:ext cx="904045" cy="1626575"/>
          </a:xfrm>
          <a:prstGeom prst="downArrow">
            <a:avLst>
              <a:gd name="adj1" fmla="val 21355"/>
              <a:gd name="adj2" fmla="val 52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883CD63-845D-9A61-F4FA-5C784E9DE97E}"/>
              </a:ext>
            </a:extLst>
          </p:cNvPr>
          <p:cNvSpPr txBox="1"/>
          <p:nvPr/>
        </p:nvSpPr>
        <p:spPr>
          <a:xfrm>
            <a:off x="723014" y="3942906"/>
            <a:ext cx="2961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thématique?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01E0BA0-D93B-683C-D5FB-23348408D7E1}"/>
              </a:ext>
            </a:extLst>
          </p:cNvPr>
          <p:cNvSpPr txBox="1"/>
          <p:nvPr/>
        </p:nvSpPr>
        <p:spPr>
          <a:xfrm>
            <a:off x="6031708" y="3877439"/>
            <a:ext cx="231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Par projet?</a:t>
            </a:r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78C1BCCA-ECE0-7BBE-5A56-1CC5B47E0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939" y="5594700"/>
            <a:ext cx="1693926" cy="736282"/>
          </a:xfrm>
        </p:spPr>
        <p:txBody>
          <a:bodyPr/>
          <a:lstStyle/>
          <a:p>
            <a:r>
              <a:rPr lang="fr-FR" dirty="0"/>
              <a:t>Avis des élus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BED891-DFE8-3FF0-AC65-6EEC84220E0C}"/>
              </a:ext>
            </a:extLst>
          </p:cNvPr>
          <p:cNvSpPr txBox="1"/>
          <p:nvPr/>
        </p:nvSpPr>
        <p:spPr>
          <a:xfrm>
            <a:off x="212652" y="4630651"/>
            <a:ext cx="857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/>
              <a:t>Création d’un outil de communication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sz="2400" dirty="0"/>
              <a:t>Mise en place d’un calendrier pour les demandes de subvention</a:t>
            </a:r>
          </a:p>
        </p:txBody>
      </p:sp>
      <p:sp>
        <p:nvSpPr>
          <p:cNvPr id="5" name="Flèche : bas 4">
            <a:extLst>
              <a:ext uri="{FF2B5EF4-FFF2-40B4-BE49-F238E27FC236}">
                <a16:creationId xmlns:a16="http://schemas.microsoft.com/office/drawing/2014/main" id="{3623E162-68F3-3655-7D2C-093A912A6517}"/>
              </a:ext>
            </a:extLst>
          </p:cNvPr>
          <p:cNvSpPr/>
          <p:nvPr/>
        </p:nvSpPr>
        <p:spPr>
          <a:xfrm rot="19145941">
            <a:off x="5394098" y="2220674"/>
            <a:ext cx="904045" cy="1626575"/>
          </a:xfrm>
          <a:prstGeom prst="downArrow">
            <a:avLst>
              <a:gd name="adj1" fmla="val 21355"/>
              <a:gd name="adj2" fmla="val 52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9D17DD0-D9F1-3903-573A-93FF95111AD4}"/>
              </a:ext>
            </a:extLst>
          </p:cNvPr>
          <p:cNvSpPr txBox="1"/>
          <p:nvPr/>
        </p:nvSpPr>
        <p:spPr>
          <a:xfrm>
            <a:off x="4029978" y="2821275"/>
            <a:ext cx="93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Et /ou</a:t>
            </a:r>
          </a:p>
        </p:txBody>
      </p:sp>
    </p:spTree>
    <p:extLst>
      <p:ext uri="{BB962C8B-B14F-4D97-AF65-F5344CB8AC3E}">
        <p14:creationId xmlns:p14="http://schemas.microsoft.com/office/powerpoint/2010/main" val="518559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2/ Définition des modalités de travail : élus, techniciens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F4EF43D-5073-23E6-4C37-1EAB28E9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Choix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556F12-DDBB-BE3C-0FE1-2C939F557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Cohésion sociale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70AF5F81-0555-D657-6A32-467264D31B9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47636410"/>
              </p:ext>
            </p:extLst>
          </p:nvPr>
        </p:nvGraphicFramePr>
        <p:xfrm>
          <a:off x="822325" y="2582863"/>
          <a:ext cx="3703636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1818">
                  <a:extLst>
                    <a:ext uri="{9D8B030D-6E8A-4147-A177-3AD203B41FA5}">
                      <a16:colId xmlns:a16="http://schemas.microsoft.com/office/drawing/2014/main" val="32446554"/>
                    </a:ext>
                  </a:extLst>
                </a:gridCol>
                <a:gridCol w="1851818">
                  <a:extLst>
                    <a:ext uri="{9D8B030D-6E8A-4147-A177-3AD203B41FA5}">
                      <a16:colId xmlns:a16="http://schemas.microsoft.com/office/drawing/2014/main" val="2881291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Projet ou thématique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 de l’élu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7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195549"/>
                  </a:ext>
                </a:extLst>
              </a:tr>
            </a:tbl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636F922-9748-4B38-7169-8461DACCCE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Enfance-jeunesse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876F15F8-B4D3-6538-3D3C-EE3510CAD59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12352692"/>
              </p:ext>
            </p:extLst>
          </p:nvPr>
        </p:nvGraphicFramePr>
        <p:xfrm>
          <a:off x="4664075" y="2582863"/>
          <a:ext cx="3702050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51025">
                  <a:extLst>
                    <a:ext uri="{9D8B030D-6E8A-4147-A177-3AD203B41FA5}">
                      <a16:colId xmlns:a16="http://schemas.microsoft.com/office/drawing/2014/main" val="1061380760"/>
                    </a:ext>
                  </a:extLst>
                </a:gridCol>
                <a:gridCol w="1851025">
                  <a:extLst>
                    <a:ext uri="{9D8B030D-6E8A-4147-A177-3AD203B41FA5}">
                      <a16:colId xmlns:a16="http://schemas.microsoft.com/office/drawing/2014/main" val="1513417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Projet ou thématique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 de l’élu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0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25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0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21792" y="292608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2/ Définition des modalités de travail : élus, techniciens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556F12-DDBB-BE3C-0FE1-2C939F5571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Culture</a:t>
            </a:r>
          </a:p>
        </p:txBody>
      </p:sp>
      <p:graphicFrame>
        <p:nvGraphicFramePr>
          <p:cNvPr id="8" name="Tableau 8">
            <a:extLst>
              <a:ext uri="{FF2B5EF4-FFF2-40B4-BE49-F238E27FC236}">
                <a16:creationId xmlns:a16="http://schemas.microsoft.com/office/drawing/2014/main" id="{70AF5F81-0555-D657-6A32-467264D31B9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822325" y="2582863"/>
          <a:ext cx="3703636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1818">
                  <a:extLst>
                    <a:ext uri="{9D8B030D-6E8A-4147-A177-3AD203B41FA5}">
                      <a16:colId xmlns:a16="http://schemas.microsoft.com/office/drawing/2014/main" val="32446554"/>
                    </a:ext>
                  </a:extLst>
                </a:gridCol>
                <a:gridCol w="1851818">
                  <a:extLst>
                    <a:ext uri="{9D8B030D-6E8A-4147-A177-3AD203B41FA5}">
                      <a16:colId xmlns:a16="http://schemas.microsoft.com/office/drawing/2014/main" val="28812916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Projet ou thématique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 de l’élu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097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7195549"/>
                  </a:ext>
                </a:extLst>
              </a:tr>
            </a:tbl>
          </a:graphicData>
        </a:graphic>
      </p:graphicFrame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876F15F8-B4D3-6538-3D3C-EE3510CAD593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64075" y="2582863"/>
          <a:ext cx="3702050" cy="1010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51025">
                  <a:extLst>
                    <a:ext uri="{9D8B030D-6E8A-4147-A177-3AD203B41FA5}">
                      <a16:colId xmlns:a16="http://schemas.microsoft.com/office/drawing/2014/main" val="1061380760"/>
                    </a:ext>
                  </a:extLst>
                </a:gridCol>
                <a:gridCol w="1851025">
                  <a:extLst>
                    <a:ext uri="{9D8B030D-6E8A-4147-A177-3AD203B41FA5}">
                      <a16:colId xmlns:a16="http://schemas.microsoft.com/office/drawing/2014/main" val="15134173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Projet ou thématique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 de l’élu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075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6825787"/>
                  </a:ext>
                </a:extLst>
              </a:tr>
            </a:tbl>
          </a:graphicData>
        </a:graphic>
      </p:graphicFrame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01A0C4C-9793-FC86-0912-D29543E49E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AUTREs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410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C4952-FE4B-010E-4DEB-646E9E0FB817}"/>
              </a:ext>
            </a:extLst>
          </p:cNvPr>
          <p:cNvSpPr/>
          <p:nvPr/>
        </p:nvSpPr>
        <p:spPr>
          <a:xfrm>
            <a:off x="633984" y="239445"/>
            <a:ext cx="7876032" cy="69494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2"/>
                </a:solidFill>
              </a:rPr>
              <a:t>3/ Proposition de nouvelles modalités pour la commission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FDC4E41-C895-EB29-6E99-0B7E0952178E}"/>
              </a:ext>
            </a:extLst>
          </p:cNvPr>
          <p:cNvSpPr txBox="1"/>
          <p:nvPr/>
        </p:nvSpPr>
        <p:spPr>
          <a:xfrm>
            <a:off x="354206" y="1220426"/>
            <a:ext cx="8435587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400" b="1" dirty="0">
                <a:solidFill>
                  <a:schemeClr val="accent2"/>
                </a:solidFill>
              </a:rPr>
              <a:t>Préambule</a:t>
            </a:r>
          </a:p>
          <a:p>
            <a:pPr>
              <a:spcAft>
                <a:spcPts val="1800"/>
              </a:spcAft>
            </a:pPr>
            <a:r>
              <a:rPr lang="fr-FR" sz="2400" dirty="0"/>
              <a:t>Deux instances, deux règles différentes : </a:t>
            </a:r>
          </a:p>
          <a:p>
            <a:pPr>
              <a:spcAft>
                <a:spcPts val="600"/>
              </a:spcAft>
            </a:pPr>
            <a:r>
              <a:rPr lang="fr-FR" sz="2400" b="1" u="sng" dirty="0"/>
              <a:t>Le conseil d’exploitation piscine 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Un cadre réglementaire stricte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Nomination d’un élu titulaire et d’un élu suppléant par commune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Droit de vote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Nécessité d’atteindre le quorum pour validation du vote</a:t>
            </a:r>
          </a:p>
          <a:p>
            <a:pPr>
              <a:spcAft>
                <a:spcPts val="600"/>
              </a:spcAft>
            </a:pPr>
            <a:r>
              <a:rPr lang="fr-FR" sz="2400" b="1" u="sng" dirty="0"/>
              <a:t>La commission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Désignation d’un élu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Possibilité de définir des règles de fonctionnement plus souple</a:t>
            </a:r>
          </a:p>
          <a:p>
            <a:pPr marL="5400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200" dirty="0"/>
              <a:t>Emet un avis sur les projets</a:t>
            </a:r>
          </a:p>
          <a:p>
            <a:pPr>
              <a:spcAft>
                <a:spcPts val="600"/>
              </a:spcAft>
            </a:pPr>
            <a:endParaRPr lang="fr-FR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027461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Personnalisé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34648"/>
      </a:accent1>
      <a:accent2>
        <a:srgbClr val="3795AD"/>
      </a:accent2>
      <a:accent3>
        <a:srgbClr val="648946"/>
      </a:accent3>
      <a:accent4>
        <a:srgbClr val="97AF52"/>
      </a:accent4>
      <a:accent5>
        <a:srgbClr val="FFFFFF"/>
      </a:accent5>
      <a:accent6>
        <a:srgbClr val="FFFFFF"/>
      </a:accent6>
      <a:hlink>
        <a:srgbClr val="00B0F0"/>
      </a:hlink>
      <a:folHlink>
        <a:srgbClr val="0070C0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3842</TotalTime>
  <Words>1588</Words>
  <Application>Microsoft Office PowerPoint</Application>
  <PresentationFormat>Affichage à l'écran (4:3)</PresentationFormat>
  <Paragraphs>297</Paragraphs>
  <Slides>28</Slides>
  <Notes>7</Notes>
  <HiddenSlides>0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Constantia</vt:lpstr>
      <vt:lpstr>Franklin Gothic Book</vt:lpstr>
      <vt:lpstr>Symbol</vt:lpstr>
      <vt:lpstr>Wingdings</vt:lpstr>
      <vt:lpstr>Rétrospective</vt:lpstr>
      <vt:lpstr>Acrobat Document</vt:lpstr>
      <vt:lpstr>Présentation PowerPoint</vt:lpstr>
      <vt:lpstr>Présentation PowerPoint</vt:lpstr>
      <vt:lpstr>Présentation PowerPoint</vt:lpstr>
      <vt:lpstr>Retour des élus</vt:lpstr>
      <vt:lpstr>Présentation PowerPoint</vt:lpstr>
      <vt:lpstr>Modalités de travail des élus </vt:lpstr>
      <vt:lpstr>Choix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Katell LE BERRE</dc:creator>
  <cp:lastModifiedBy>Mélanie MESSAGER</cp:lastModifiedBy>
  <cp:revision>124</cp:revision>
  <cp:lastPrinted>2023-03-28T14:50:14Z</cp:lastPrinted>
  <dcterms:created xsi:type="dcterms:W3CDTF">2021-01-05T08:26:25Z</dcterms:created>
  <dcterms:modified xsi:type="dcterms:W3CDTF">2023-03-30T07:54:38Z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