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9" r:id="rId1"/>
  </p:sldMasterIdLst>
  <p:notesMasterIdLst>
    <p:notesMasterId r:id="rId7"/>
  </p:notesMasterIdLst>
  <p:handoutMasterIdLst>
    <p:handoutMasterId r:id="rId8"/>
  </p:handoutMasterIdLst>
  <p:sldIdLst>
    <p:sldId id="388" r:id="rId2"/>
    <p:sldId id="407" r:id="rId3"/>
    <p:sldId id="288" r:id="rId4"/>
    <p:sldId id="290" r:id="rId5"/>
    <p:sldId id="292" r:id="rId6"/>
  </p:sldIdLst>
  <p:sldSz cx="9144000" cy="6858000" type="screen4x3"/>
  <p:notesSz cx="6797675" cy="9926638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C0C0"/>
    <a:srgbClr val="008000"/>
    <a:srgbClr val="F4D8D0"/>
    <a:srgbClr val="D3312D"/>
    <a:srgbClr val="FF9933"/>
    <a:srgbClr val="FF99FF"/>
    <a:srgbClr val="FF33CC"/>
    <a:srgbClr val="4647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623" autoAdjust="0"/>
    <p:restoredTop sz="82470" autoAdjust="0"/>
  </p:normalViewPr>
  <p:slideViewPr>
    <p:cSldViewPr>
      <p:cViewPr varScale="1">
        <p:scale>
          <a:sx n="72" d="100"/>
          <a:sy n="72" d="100"/>
        </p:scale>
        <p:origin x="1806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284"/>
    </p:cViewPr>
  </p:sorterViewPr>
  <p:notesViewPr>
    <p:cSldViewPr>
      <p:cViewPr varScale="1">
        <p:scale>
          <a:sx n="73" d="100"/>
          <a:sy n="73" d="100"/>
        </p:scale>
        <p:origin x="-732" y="-90"/>
      </p:cViewPr>
      <p:guideLst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E2D04A6B-4580-4F6E-B844-B055BC5C027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1275" y="9428163"/>
            <a:ext cx="2944813" cy="496887"/>
          </a:xfrm>
          <a:prstGeom prst="rect">
            <a:avLst/>
          </a:prstGeom>
        </p:spPr>
        <p:txBody>
          <a:bodyPr vert="horz" wrap="square" lIns="92440" tIns="46220" rIns="92440" bIns="462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0185FB64-4725-454B-B701-2F4C97D66020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  <p:sp>
        <p:nvSpPr>
          <p:cNvPr id="10" name="Espace réservé du pied de page 9">
            <a:extLst>
              <a:ext uri="{FF2B5EF4-FFF2-40B4-BE49-F238E27FC236}">
                <a16:creationId xmlns:a16="http://schemas.microsoft.com/office/drawing/2014/main" id="{854764E5-EEB6-4479-8BC4-4DCA8C81DFD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2440" tIns="46220" rIns="92440" bIns="462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99574AC-0633-46BF-B13B-FEA4BEFADD4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51275" y="0"/>
            <a:ext cx="2944813" cy="495300"/>
          </a:xfrm>
          <a:prstGeom prst="rect">
            <a:avLst/>
          </a:prstGeom>
        </p:spPr>
        <p:txBody>
          <a:bodyPr vert="horz" lIns="92440" tIns="46220" rIns="92440" bIns="462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D18D29C-5428-4AB6-A798-46891D146D1E}" type="datetimeFigureOut">
              <a:rPr lang="fr-FR"/>
              <a:pPr>
                <a:defRPr/>
              </a:pPr>
              <a:t>08/02/2023</a:t>
            </a:fld>
            <a:endParaRPr lang="fr-FR"/>
          </a:p>
        </p:txBody>
      </p:sp>
      <p:sp>
        <p:nvSpPr>
          <p:cNvPr id="4" name="Espace réservé de l'image des diapositives 3">
            <a:extLst>
              <a:ext uri="{FF2B5EF4-FFF2-40B4-BE49-F238E27FC236}">
                <a16:creationId xmlns:a16="http://schemas.microsoft.com/office/drawing/2014/main" id="{F8AC5532-F700-445A-A689-444926FAC4B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12813" y="741363"/>
            <a:ext cx="4972050" cy="3729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0" tIns="46220" rIns="92440" bIns="462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>
            <a:extLst>
              <a:ext uri="{FF2B5EF4-FFF2-40B4-BE49-F238E27FC236}">
                <a16:creationId xmlns:a16="http://schemas.microsoft.com/office/drawing/2014/main" id="{3C6C8001-F48A-4B1D-B7F7-07763F4F4D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1038" y="4714875"/>
            <a:ext cx="5435600" cy="4467225"/>
          </a:xfrm>
          <a:prstGeom prst="rect">
            <a:avLst/>
          </a:prstGeom>
        </p:spPr>
        <p:txBody>
          <a:bodyPr vert="horz" lIns="92440" tIns="46220" rIns="92440" bIns="46220" rtlCol="0">
            <a:normAutofit/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4A1B522-1528-48BC-84E3-9F4C98BE2F6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2440" tIns="46220" rIns="92440" bIns="462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1C1D0D5-AB76-403F-A023-8A9F5715673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51275" y="9428163"/>
            <a:ext cx="2944813" cy="496887"/>
          </a:xfrm>
          <a:prstGeom prst="rect">
            <a:avLst/>
          </a:prstGeom>
        </p:spPr>
        <p:txBody>
          <a:bodyPr vert="horz" wrap="square" lIns="92440" tIns="46220" rIns="92440" bIns="462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61160821-773C-4A15-847F-BFB70E19C38E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Espace réservé de l'image des diapositives 1">
            <a:extLst>
              <a:ext uri="{FF2B5EF4-FFF2-40B4-BE49-F238E27FC236}">
                <a16:creationId xmlns:a16="http://schemas.microsoft.com/office/drawing/2014/main" id="{EEDFC205-56AC-4E95-A8EC-873A8228B3B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9091" name="Espace réservé des commentaires 2">
            <a:extLst>
              <a:ext uri="{FF2B5EF4-FFF2-40B4-BE49-F238E27FC236}">
                <a16:creationId xmlns:a16="http://schemas.microsoft.com/office/drawing/2014/main" id="{63C17150-717A-4487-9051-14525B58092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/>
          </a:p>
        </p:txBody>
      </p:sp>
      <p:sp>
        <p:nvSpPr>
          <p:cNvPr id="89092" name="Espace réservé du numéro de diapositive 3">
            <a:extLst>
              <a:ext uri="{FF2B5EF4-FFF2-40B4-BE49-F238E27FC236}">
                <a16:creationId xmlns:a16="http://schemas.microsoft.com/office/drawing/2014/main" id="{5EA814BC-F3B9-4B82-9AC3-653166DFA02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930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52525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16075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78038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35238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92438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49638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06838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1E0540D-2186-4BCC-AA7F-6E436F8A1038}" type="slidenum">
              <a:rPr lang="fr-FR" altLang="fr-FR" smtClean="0"/>
              <a:pPr>
                <a:spcBef>
                  <a:spcPct val="0"/>
                </a:spcBef>
              </a:pPr>
              <a:t>1</a:t>
            </a:fld>
            <a:endParaRPr lang="fr-FR" altLang="fr-FR"/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585D2FEC-3B32-46E1-BF43-61F83133C8F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>
            <a:extLst>
              <a:ext uri="{FF2B5EF4-FFF2-40B4-BE49-F238E27FC236}">
                <a16:creationId xmlns:a16="http://schemas.microsoft.com/office/drawing/2014/main" id="{E8878AA5-C084-4819-91B5-C3491D0EEAE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1139" name="Rectangle 3">
            <a:extLst>
              <a:ext uri="{FF2B5EF4-FFF2-40B4-BE49-F238E27FC236}">
                <a16:creationId xmlns:a16="http://schemas.microsoft.com/office/drawing/2014/main" id="{B55B961A-C0C8-4D89-A3BE-6978B758714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/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EF99CFCA-025E-4828-ABA9-2C5FCA307E2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>
            <a:extLst>
              <a:ext uri="{FF2B5EF4-FFF2-40B4-BE49-F238E27FC236}">
                <a16:creationId xmlns:a16="http://schemas.microsoft.com/office/drawing/2014/main" id="{5FBF95C8-C65B-415A-9671-96C1A87E85E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3187" name="Rectangle 3">
            <a:extLst>
              <a:ext uri="{FF2B5EF4-FFF2-40B4-BE49-F238E27FC236}">
                <a16:creationId xmlns:a16="http://schemas.microsoft.com/office/drawing/2014/main" id="{D81F6E22-A6CD-44D5-935F-C4711319764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/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DC23808D-C133-4E27-BC8D-1F7E11AA6E9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>
            <a:extLst>
              <a:ext uri="{FF2B5EF4-FFF2-40B4-BE49-F238E27FC236}">
                <a16:creationId xmlns:a16="http://schemas.microsoft.com/office/drawing/2014/main" id="{654256C6-6CDF-4BB9-B43C-4450D08873A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5235" name="Rectangle 3">
            <a:extLst>
              <a:ext uri="{FF2B5EF4-FFF2-40B4-BE49-F238E27FC236}">
                <a16:creationId xmlns:a16="http://schemas.microsoft.com/office/drawing/2014/main" id="{0C0EE940-4662-4C8A-A5B9-49960FA5910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/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0654283C-A0CE-43E2-A68A-2441455CAE9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Espace réservé de l'image des diapositives 1">
            <a:extLst>
              <a:ext uri="{FF2B5EF4-FFF2-40B4-BE49-F238E27FC236}">
                <a16:creationId xmlns:a16="http://schemas.microsoft.com/office/drawing/2014/main" id="{FBB878E0-7009-40F1-AC58-00CAEAD4A47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7283" name="Espace réservé des commentaires 2">
            <a:extLst>
              <a:ext uri="{FF2B5EF4-FFF2-40B4-BE49-F238E27FC236}">
                <a16:creationId xmlns:a16="http://schemas.microsoft.com/office/drawing/2014/main" id="{2C8E9D22-14D5-469B-98FE-01C98BEB26D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/>
          </a:p>
        </p:txBody>
      </p:sp>
      <p:sp>
        <p:nvSpPr>
          <p:cNvPr id="97284" name="Espace réservé du numéro de diapositive 3">
            <a:extLst>
              <a:ext uri="{FF2B5EF4-FFF2-40B4-BE49-F238E27FC236}">
                <a16:creationId xmlns:a16="http://schemas.microsoft.com/office/drawing/2014/main" id="{7712B092-FA11-4447-9B2C-3484C4A95E3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930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52525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16075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78038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35238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92438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49638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06838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DB5A53F-3DDB-47EF-8239-150507D0C9BA}" type="slidenum">
              <a:rPr lang="fr-FR" altLang="fr-FR" smtClean="0"/>
              <a:pPr>
                <a:spcBef>
                  <a:spcPct val="0"/>
                </a:spcBef>
              </a:pPr>
              <a:t>5</a:t>
            </a:fld>
            <a:endParaRPr lang="fr-FR" altLang="fr-FR"/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B38C6CA6-3B10-4429-8DA7-D17E61E2781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fr-FR"/>
              <a:t>Cliquez pour modifier le style des sous-titres du masque</a:t>
            </a:r>
            <a:endParaRPr lang="en-US"/>
          </a:p>
        </p:txBody>
      </p:sp>
      <p:sp>
        <p:nvSpPr>
          <p:cNvPr id="4" name="Espace réservé de la date 29">
            <a:extLst>
              <a:ext uri="{FF2B5EF4-FFF2-40B4-BE49-F238E27FC236}">
                <a16:creationId xmlns:a16="http://schemas.microsoft.com/office/drawing/2014/main" id="{1BA42351-3401-4011-9125-916FEFBD3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C94B21-D69A-44EC-B52D-FA95E7E0B5EF}" type="datetime1">
              <a:rPr lang="en-US"/>
              <a:pPr>
                <a:defRPr/>
              </a:pPr>
              <a:t>2/8/2023</a:t>
            </a:fld>
            <a:endParaRPr lang="fr-FR"/>
          </a:p>
        </p:txBody>
      </p:sp>
      <p:sp>
        <p:nvSpPr>
          <p:cNvPr id="5" name="Espace réservé du pied de page 18">
            <a:extLst>
              <a:ext uri="{FF2B5EF4-FFF2-40B4-BE49-F238E27FC236}">
                <a16:creationId xmlns:a16="http://schemas.microsoft.com/office/drawing/2014/main" id="{4E46EE03-51C1-4D35-BE82-99CCFBD46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Conseil Communautaire du 19 février 2015 V2</a:t>
            </a:r>
          </a:p>
        </p:txBody>
      </p:sp>
      <p:sp>
        <p:nvSpPr>
          <p:cNvPr id="6" name="Espace réservé du numéro de diapositive 26">
            <a:extLst>
              <a:ext uri="{FF2B5EF4-FFF2-40B4-BE49-F238E27FC236}">
                <a16:creationId xmlns:a16="http://schemas.microsoft.com/office/drawing/2014/main" id="{AF2A4A39-9DCD-4FAB-813F-391CCA9F8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C7E50601-E19F-47D3-B33B-6A11700564E8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818981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C5BA095-CC5A-493E-8D31-8066C1B3E9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3B0EB3-2873-4AC1-82DE-EDA2147C7FE7}" type="datetime1">
              <a:rPr lang="en-US"/>
              <a:pPr>
                <a:defRPr/>
              </a:pPr>
              <a:t>2/8/2023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D32A61F-1744-46FC-977B-E939257BC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Conseil Communautaire du 19 février 2015 V2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5472F73-C66D-4C29-B544-5365BDF0E6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71448C-8EA8-4F32-B806-59EB1A74CA60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548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6BF830E-E8AC-4555-BD36-61400DE464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EB73BF-5955-4C93-B1C0-9FF34CB71EAE}" type="datetime1">
              <a:rPr lang="en-US"/>
              <a:pPr>
                <a:defRPr/>
              </a:pPr>
              <a:t>2/8/2023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9CE4939-04F5-4574-93F2-96DD4C70C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Conseil Communautaire du 19 février 2015 V2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1A025AB-E526-40FC-BD75-2AB751FD5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B9A2D0-0C09-4A04-A2AF-0DC626CE18D7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698832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449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9">
            <a:extLst>
              <a:ext uri="{FF2B5EF4-FFF2-40B4-BE49-F238E27FC236}">
                <a16:creationId xmlns:a16="http://schemas.microsoft.com/office/drawing/2014/main" id="{1CA5B790-9C51-4F83-8077-E28B0A78F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05AD0D-6DED-4F70-933F-6314C765AD14}" type="datetime1">
              <a:rPr lang="en-US"/>
              <a:pPr>
                <a:defRPr/>
              </a:pPr>
              <a:t>2/8/2023</a:t>
            </a:fld>
            <a:endParaRPr lang="en-US" dirty="0"/>
          </a:p>
        </p:txBody>
      </p:sp>
      <p:sp>
        <p:nvSpPr>
          <p:cNvPr id="5" name="Espace réservé du pied de page 21">
            <a:extLst>
              <a:ext uri="{FF2B5EF4-FFF2-40B4-BE49-F238E27FC236}">
                <a16:creationId xmlns:a16="http://schemas.microsoft.com/office/drawing/2014/main" id="{D8ED5A02-A371-4A33-845C-B5C2F0084F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Conseil Communautaire du 19 février 2015 V2</a:t>
            </a:r>
            <a:endParaRPr lang="en-US"/>
          </a:p>
        </p:txBody>
      </p:sp>
      <p:sp>
        <p:nvSpPr>
          <p:cNvPr id="6" name="Espace réservé du numéro de diapositive 17">
            <a:extLst>
              <a:ext uri="{FF2B5EF4-FFF2-40B4-BE49-F238E27FC236}">
                <a16:creationId xmlns:a16="http://schemas.microsoft.com/office/drawing/2014/main" id="{E2FC3B12-5F4A-45A7-A8B8-B00EEC463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B974C9-2004-4761-87CF-4D7F391C4F23}" type="slidenum">
              <a:rPr lang="en-US" altLang="fr-FR"/>
              <a:pPr>
                <a:defRPr/>
              </a:pPr>
              <a:t>‹N°›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1078779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76C29E3-9F31-4C55-B664-152429A527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EA04B6-6129-47D9-AF36-7C60B503FA0D}" type="datetime1">
              <a:rPr lang="en-US"/>
              <a:pPr>
                <a:defRPr/>
              </a:pPr>
              <a:t>2/8/2023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0BD1E1E-FBFF-4430-AABA-60399207E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Conseil Communautaire du 19 février 2015 V2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551A9FA-6680-4E24-997A-E9CC1A1DDD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715B8F2D-66F3-4D37-A75F-2BB4CE4D45A9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87334731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152C1CB-FC30-402F-A784-F8D9136F2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71ED31-C4B7-414E-B664-5A6EDE67264C}" type="datetime1">
              <a:rPr lang="en-US"/>
              <a:pPr>
                <a:defRPr/>
              </a:pPr>
              <a:t>2/8/2023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63B6693-11F0-4595-9330-C263A55B7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Conseil Communautaire du 19 février 2015 V2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9488282-AC2E-4259-B171-2FC48ADE3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C776FB-1512-4E23-8DAD-5AFDF261212F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785988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268FE1F-EA67-4BAB-8AC9-8D7ED93CB0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BF9692-E5DE-4591-B134-3E2394FA7F88}" type="datetime1">
              <a:rPr lang="en-US"/>
              <a:pPr>
                <a:defRPr/>
              </a:pPr>
              <a:t>2/8/2023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0B868499-750E-4EB0-B2D6-E347AFAFE5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Conseil Communautaire du 19 février 2015 V2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D5F4F59-FB78-497E-B031-578F456416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4F0BF1-B327-4CBB-BE58-B5038044CF99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697226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F80D3C3-AC2C-4094-8FBC-D022992C2F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54DD80-E4BD-4038-A0AA-981921DE3F01}" type="datetime1">
              <a:rPr lang="en-US"/>
              <a:pPr>
                <a:defRPr/>
              </a:pPr>
              <a:t>2/8/2023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213FCD2-C058-45B7-BFC8-816D2D888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Conseil Communautaire du 19 février 2015 V2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0BDEA17-5235-4DF0-949A-02861A06D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C67341-D88B-49A6-856C-2FA1368BC3FF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601702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9C36ABA-1738-4DBB-AA69-1994D2E2E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5AA147-AD3F-45B2-82A6-91D28A3C0459}" type="datetime1">
              <a:rPr lang="en-US"/>
              <a:pPr>
                <a:defRPr/>
              </a:pPr>
              <a:t>2/8/2023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9825042-179F-42B6-A6FC-3B08AE6B2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Conseil Communautaire du 19 février 2015 V2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BF44F01-0112-4ED3-B7DA-CC32061DF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14EBC5-85AC-4B21-A496-DCFA1A92407C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137835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AF1E2E9-F72A-423D-9E8A-63B845BB86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3E66DF-5932-4696-B29F-274D6224DB59}" type="datetime1">
              <a:rPr lang="en-US"/>
              <a:pPr>
                <a:defRPr/>
              </a:pPr>
              <a:t>2/8/2023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BB88826-0753-4B24-8B45-F2FCEE9CF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Conseil Communautaire du 19 février 2015 V2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EC484F1-699C-43CD-85F6-AA2A63E4BA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5EC067-B193-4939-9ADA-AA059D5964EF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786425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gner et arrondir un rectangle à un seul coin 13">
            <a:extLst>
              <a:ext uri="{FF2B5EF4-FFF2-40B4-BE49-F238E27FC236}">
                <a16:creationId xmlns:a16="http://schemas.microsoft.com/office/drawing/2014/main" id="{E7F4DE57-C14E-48BC-88D5-CF8BB43841E7}"/>
              </a:ext>
            </a:extLst>
          </p:cNvPr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Triangle rectangle 5">
            <a:extLst>
              <a:ext uri="{FF2B5EF4-FFF2-40B4-BE49-F238E27FC236}">
                <a16:creationId xmlns:a16="http://schemas.microsoft.com/office/drawing/2014/main" id="{27BF891E-BB5B-49AE-9D63-4766BD425879}"/>
              </a:ext>
            </a:extLst>
          </p:cNvPr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Forme libre 15">
            <a:extLst>
              <a:ext uri="{FF2B5EF4-FFF2-40B4-BE49-F238E27FC236}">
                <a16:creationId xmlns:a16="http://schemas.microsoft.com/office/drawing/2014/main" id="{F5859034-D03C-4D8D-A703-80D8F50F17D2}"/>
              </a:ext>
            </a:extLst>
          </p:cNvPr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8" name="Forme libre 16">
            <a:extLst>
              <a:ext uri="{FF2B5EF4-FFF2-40B4-BE49-F238E27FC236}">
                <a16:creationId xmlns:a16="http://schemas.microsoft.com/office/drawing/2014/main" id="{6F1C976B-2207-42DA-A317-F2A15B1C1A28}"/>
              </a:ext>
            </a:extLst>
          </p:cNvPr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fr-FR" noProof="0"/>
              <a:t>Cliquez sur l'icône pour ajouter une image</a:t>
            </a:r>
            <a:endParaRPr lang="en-US" noProof="0" dirty="0"/>
          </a:p>
        </p:txBody>
      </p:sp>
      <p:sp>
        <p:nvSpPr>
          <p:cNvPr id="9" name="Espace réservé de la date 4">
            <a:extLst>
              <a:ext uri="{FF2B5EF4-FFF2-40B4-BE49-F238E27FC236}">
                <a16:creationId xmlns:a16="http://schemas.microsoft.com/office/drawing/2014/main" id="{340B0CC5-98E5-4C97-A49F-F665B0B36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48E3E-3675-4DA5-B4BB-BC1D168E62D5}" type="datetime1">
              <a:rPr lang="en-US"/>
              <a:pPr>
                <a:defRPr/>
              </a:pPr>
              <a:t>2/8/2023</a:t>
            </a:fld>
            <a:endParaRPr lang="fr-FR"/>
          </a:p>
        </p:txBody>
      </p:sp>
      <p:sp>
        <p:nvSpPr>
          <p:cNvPr id="10" name="Espace réservé du pied de page 5">
            <a:extLst>
              <a:ext uri="{FF2B5EF4-FFF2-40B4-BE49-F238E27FC236}">
                <a16:creationId xmlns:a16="http://schemas.microsoft.com/office/drawing/2014/main" id="{55D0C77A-7B64-4BD5-814D-FE3170AF4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Conseil Communautaire du 19 février 2015 V2</a:t>
            </a:r>
          </a:p>
        </p:txBody>
      </p:sp>
      <p:sp>
        <p:nvSpPr>
          <p:cNvPr id="11" name="Espace réservé du numéro de diapositive 6">
            <a:extLst>
              <a:ext uri="{FF2B5EF4-FFF2-40B4-BE49-F238E27FC236}">
                <a16:creationId xmlns:a16="http://schemas.microsoft.com/office/drawing/2014/main" id="{8EE98453-03F8-4D85-BC78-2FB4BA8262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F67D3F-051C-43AD-900E-FB35CFB85484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536792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>
            <a:extLst>
              <a:ext uri="{FF2B5EF4-FFF2-40B4-BE49-F238E27FC236}">
                <a16:creationId xmlns:a16="http://schemas.microsoft.com/office/drawing/2014/main" id="{D9E37F9B-F7FC-4125-BF82-96C38BAE29FC}"/>
              </a:ext>
            </a:extLst>
          </p:cNvPr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8" name="Forme libre 7">
            <a:extLst>
              <a:ext uri="{FF2B5EF4-FFF2-40B4-BE49-F238E27FC236}">
                <a16:creationId xmlns:a16="http://schemas.microsoft.com/office/drawing/2014/main" id="{688B9D66-01B6-4CC0-B850-D6F23E9FF83A}"/>
              </a:ext>
            </a:extLst>
          </p:cNvPr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1028" name="Espace réservé du titre 8">
            <a:extLst>
              <a:ext uri="{FF2B5EF4-FFF2-40B4-BE49-F238E27FC236}">
                <a16:creationId xmlns:a16="http://schemas.microsoft.com/office/drawing/2014/main" id="{90816205-7DCD-440A-B43A-FFDCF986B91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 style du titre</a:t>
            </a:r>
            <a:endParaRPr lang="en-US" altLang="fr-FR"/>
          </a:p>
        </p:txBody>
      </p:sp>
      <p:sp>
        <p:nvSpPr>
          <p:cNvPr id="1029" name="Espace réservé du texte 29">
            <a:extLst>
              <a:ext uri="{FF2B5EF4-FFF2-40B4-BE49-F238E27FC236}">
                <a16:creationId xmlns:a16="http://schemas.microsoft.com/office/drawing/2014/main" id="{6EE7CB8D-6229-4842-A04B-97598F55ECA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  <a:endParaRPr lang="en-US" altLang="fr-FR"/>
          </a:p>
        </p:txBody>
      </p:sp>
      <p:sp>
        <p:nvSpPr>
          <p:cNvPr id="10" name="Espace réservé de la date 9">
            <a:extLst>
              <a:ext uri="{FF2B5EF4-FFF2-40B4-BE49-F238E27FC236}">
                <a16:creationId xmlns:a16="http://schemas.microsoft.com/office/drawing/2014/main" id="{D80EE9F9-7147-475F-8EB3-BAA840E20D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51A8192A-028E-431E-96A7-0976DB0DDC7F}" type="datetime1">
              <a:rPr lang="en-US"/>
              <a:pPr>
                <a:defRPr/>
              </a:pPr>
              <a:t>2/8/2023</a:t>
            </a:fld>
            <a:endParaRPr lang="en-US" dirty="0"/>
          </a:p>
        </p:txBody>
      </p:sp>
      <p:sp>
        <p:nvSpPr>
          <p:cNvPr id="22" name="Espace réservé du pied de page 21">
            <a:extLst>
              <a:ext uri="{FF2B5EF4-FFF2-40B4-BE49-F238E27FC236}">
                <a16:creationId xmlns:a16="http://schemas.microsoft.com/office/drawing/2014/main" id="{232F37E2-DE1C-4AC9-A794-BA0317A959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fr-FR"/>
              <a:t>Conseil Communautaire du 19 février 2015 V2</a:t>
            </a:r>
            <a:endParaRPr lang="en-US"/>
          </a:p>
        </p:txBody>
      </p:sp>
      <p:sp>
        <p:nvSpPr>
          <p:cNvPr id="18" name="Espace réservé du numéro de diapositive 17">
            <a:extLst>
              <a:ext uri="{FF2B5EF4-FFF2-40B4-BE49-F238E27FC236}">
                <a16:creationId xmlns:a16="http://schemas.microsoft.com/office/drawing/2014/main" id="{EEA1AF7B-0723-48EB-A4E8-4EEFFB98D1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045C75"/>
                </a:solidFill>
              </a:defRPr>
            </a:lvl1pPr>
          </a:lstStyle>
          <a:p>
            <a:pPr>
              <a:defRPr/>
            </a:pPr>
            <a:fld id="{91970FBC-3F73-494E-A8EF-D5445FF1079A}" type="slidenum">
              <a:rPr lang="en-US" altLang="fr-FR"/>
              <a:pPr>
                <a:defRPr/>
              </a:pPr>
              <a:t>‹N°›</a:t>
            </a:fld>
            <a:endParaRPr lang="en-US" altLang="fr-FR"/>
          </a:p>
        </p:txBody>
      </p:sp>
      <p:grpSp>
        <p:nvGrpSpPr>
          <p:cNvPr id="1033" name="Groupe 1">
            <a:extLst>
              <a:ext uri="{FF2B5EF4-FFF2-40B4-BE49-F238E27FC236}">
                <a16:creationId xmlns:a16="http://schemas.microsoft.com/office/drawing/2014/main" id="{5A566B9A-8235-44B9-826A-EDB186A336AE}"/>
              </a:ext>
            </a:extLst>
          </p:cNvPr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orme libre 11">
              <a:extLst>
                <a:ext uri="{FF2B5EF4-FFF2-40B4-BE49-F238E27FC236}">
                  <a16:creationId xmlns:a16="http://schemas.microsoft.com/office/drawing/2014/main" id="{0F906985-0899-4176-850A-729926410B7C}"/>
                </a:ext>
              </a:extLst>
            </p:cNvPr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3" name="Forme libre 12">
              <a:extLst>
                <a:ext uri="{FF2B5EF4-FFF2-40B4-BE49-F238E27FC236}">
                  <a16:creationId xmlns:a16="http://schemas.microsoft.com/office/drawing/2014/main" id="{B55A05C7-2F87-46E5-916A-D29252546B41}"/>
                </a:ext>
              </a:extLst>
            </p:cNvPr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7355" r:id="rId1"/>
    <p:sldLayoutId id="2147487354" r:id="rId2"/>
    <p:sldLayoutId id="2147487356" r:id="rId3"/>
    <p:sldLayoutId id="2147487357" r:id="rId4"/>
    <p:sldLayoutId id="2147487358" r:id="rId5"/>
    <p:sldLayoutId id="2147487359" r:id="rId6"/>
    <p:sldLayoutId id="2147487360" r:id="rId7"/>
    <p:sldLayoutId id="2147487361" r:id="rId8"/>
    <p:sldLayoutId id="2147487362" r:id="rId9"/>
    <p:sldLayoutId id="2147487363" r:id="rId10"/>
    <p:sldLayoutId id="2147487364" r:id="rId11"/>
    <p:sldLayoutId id="2147487365" r:id="rId12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Titre 1">
            <a:extLst>
              <a:ext uri="{FF2B5EF4-FFF2-40B4-BE49-F238E27FC236}">
                <a16:creationId xmlns:a16="http://schemas.microsoft.com/office/drawing/2014/main" id="{6F9EA4EC-9785-48AF-A921-D8B5E19D9C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068638"/>
            <a:ext cx="8229600" cy="1873250"/>
          </a:xfrm>
        </p:spPr>
        <p:txBody>
          <a:bodyPr/>
          <a:lstStyle/>
          <a:p>
            <a:pPr algn="ctr" eaLnBrk="1" hangingPunct="1"/>
            <a:r>
              <a:rPr lang="fr-FR" altLang="fr-FR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BUDGET PREVISIONNEL 2023</a:t>
            </a:r>
            <a:br>
              <a:rPr lang="fr-FR" altLang="fr-FR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fr-FR" altLang="fr-FR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altLang="fr-FR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 – REGIE « PISCINE »</a:t>
            </a:r>
          </a:p>
        </p:txBody>
      </p:sp>
      <p:sp>
        <p:nvSpPr>
          <p:cNvPr id="88067" name="Espace réservé du numéro de diapositive 3">
            <a:extLst>
              <a:ext uri="{FF2B5EF4-FFF2-40B4-BE49-F238E27FC236}">
                <a16:creationId xmlns:a16="http://schemas.microsoft.com/office/drawing/2014/main" id="{E4F80DFB-2397-44C0-B560-BD3EBA29AC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1070468-0ADF-4934-A39A-1D932AA9933B}" type="slidenum">
              <a:rPr lang="en-US" altLang="fr-FR" sz="1200" smtClean="0">
                <a:solidFill>
                  <a:srgbClr val="045C75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fr-FR" sz="1200">
              <a:solidFill>
                <a:srgbClr val="045C75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Espace réservé du contenu 2">
            <a:extLst>
              <a:ext uri="{FF2B5EF4-FFF2-40B4-BE49-F238E27FC236}">
                <a16:creationId xmlns:a16="http://schemas.microsoft.com/office/drawing/2014/main" id="{5CC54211-6D22-4FFC-978F-A78B790F99A0}"/>
              </a:ext>
            </a:extLst>
          </p:cNvPr>
          <p:cNvSpPr>
            <a:spLocks/>
          </p:cNvSpPr>
          <p:nvPr/>
        </p:nvSpPr>
        <p:spPr bwMode="auto">
          <a:xfrm>
            <a:off x="323850" y="908050"/>
            <a:ext cx="8229600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buFont typeface="Wingdings 2" panose="05020102010507070707" pitchFamily="18" charset="2"/>
              <a:buNone/>
            </a:pPr>
            <a:r>
              <a:rPr lang="fr-FR" altLang="fr-FR" sz="2800" b="1">
                <a:latin typeface="Arial" panose="020B0604020202020204" pitchFamily="34" charset="0"/>
                <a:cs typeface="Arial" panose="020B0604020202020204" pitchFamily="34" charset="0"/>
              </a:rPr>
              <a:t>I – Recettes de fonctionnement 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fr-FR" altLang="fr-FR" sz="12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 typeface="Wingdings 2" panose="05020102010507070707" pitchFamily="18" charset="2"/>
              <a:buNone/>
            </a:pPr>
            <a:endParaRPr lang="fr-FR" altLang="fr-FR"/>
          </a:p>
        </p:txBody>
      </p:sp>
      <p:graphicFrame>
        <p:nvGraphicFramePr>
          <p:cNvPr id="15400" name="Group 40">
            <a:extLst>
              <a:ext uri="{FF2B5EF4-FFF2-40B4-BE49-F238E27FC236}">
                <a16:creationId xmlns:a16="http://schemas.microsoft.com/office/drawing/2014/main" id="{BD7BF1DC-D222-4403-8AA4-893EFDC732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481237"/>
              </p:ext>
            </p:extLst>
          </p:nvPr>
        </p:nvGraphicFramePr>
        <p:xfrm>
          <a:off x="611188" y="1700213"/>
          <a:ext cx="6985000" cy="3863974"/>
        </p:xfrm>
        <a:graphic>
          <a:graphicData uri="http://schemas.openxmlformats.org/drawingml/2006/table">
            <a:tbl>
              <a:tblPr/>
              <a:tblGrid>
                <a:gridCol w="45354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95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78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fr-FR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LIBELLE</a:t>
                      </a:r>
                    </a:p>
                  </a:txBody>
                  <a:tcPr marT="45747" marB="4574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fr-FR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BP (€ HT)</a:t>
                      </a:r>
                    </a:p>
                  </a:txBody>
                  <a:tcPr marT="45747" marB="4574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979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Ventes - Distributeurs</a:t>
                      </a:r>
                    </a:p>
                  </a:txBody>
                  <a:tcPr marT="45747" marB="4574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2 200,00</a:t>
                      </a:r>
                    </a:p>
                  </a:txBody>
                  <a:tcPr marT="45747" marB="4574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308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Ecoles primaires et collèges (budget général)</a:t>
                      </a:r>
                    </a:p>
                  </a:txBody>
                  <a:tcPr marT="45747" marB="4574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101 650,00</a:t>
                      </a:r>
                    </a:p>
                  </a:txBody>
                  <a:tcPr marT="45747" marB="4574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848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Entrées public / leçons / balnéo</a:t>
                      </a:r>
                    </a:p>
                  </a:txBody>
                  <a:tcPr marT="45747" marB="4574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140 000,00</a:t>
                      </a:r>
                    </a:p>
                  </a:txBody>
                  <a:tcPr marT="45747" marB="4574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335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Résultat de fonctionnement reporté</a:t>
                      </a:r>
                    </a:p>
                  </a:txBody>
                  <a:tcPr marT="45747" marB="4574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215 520,89</a:t>
                      </a:r>
                    </a:p>
                  </a:txBody>
                  <a:tcPr marT="45747" marB="4574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137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fr-FR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</a:p>
                  </a:txBody>
                  <a:tcPr marT="45747" marB="4574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fr-FR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459 370,89</a:t>
                      </a:r>
                    </a:p>
                  </a:txBody>
                  <a:tcPr marT="45747" marB="4574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90138" name="Espace réservé du numéro de diapositive 4">
            <a:extLst>
              <a:ext uri="{FF2B5EF4-FFF2-40B4-BE49-F238E27FC236}">
                <a16:creationId xmlns:a16="http://schemas.microsoft.com/office/drawing/2014/main" id="{870C4E6D-126E-412D-88D9-5851EF143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D888BC5-E729-4FC0-8C81-63CE371B3533}" type="slidenum">
              <a:rPr lang="en-US" altLang="fr-FR" sz="1200" smtClean="0">
                <a:solidFill>
                  <a:srgbClr val="045C75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fr-FR" sz="1200">
              <a:solidFill>
                <a:srgbClr val="045C75"/>
              </a:solidFill>
              <a:latin typeface="Arial" panose="020B0604020202020204" pitchFamily="34" charset="0"/>
            </a:endParaRPr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AB1A2038-80CE-4832-AA8E-E7CCA13DDD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76250"/>
          </a:xfrm>
          <a:solidFill>
            <a:schemeClr val="accent3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txBody>
          <a:bodyPr/>
          <a:lstStyle/>
          <a:p>
            <a:pPr algn="ctr">
              <a:defRPr/>
            </a:pPr>
            <a:r>
              <a:rPr lang="fr-FR" altLang="fr-FR" sz="3200" b="1" dirty="0">
                <a:solidFill>
                  <a:schemeClr val="tx1"/>
                </a:solidFill>
              </a:rPr>
              <a:t>Budget Primitif Piscine 2023</a:t>
            </a:r>
          </a:p>
        </p:txBody>
      </p:sp>
      <p:sp>
        <p:nvSpPr>
          <p:cNvPr id="90140" name="ZoneTexte 3">
            <a:extLst>
              <a:ext uri="{FF2B5EF4-FFF2-40B4-BE49-F238E27FC236}">
                <a16:creationId xmlns:a16="http://schemas.microsoft.com/office/drawing/2014/main" id="{4AB9EA3C-90E2-4C79-98DD-6CAD52AD2B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7813" y="5722938"/>
            <a:ext cx="4392612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fr-FR" altLang="fr-FR"/>
              <a:t>Budget qui n’est pas à l’équilibre, plus de recettes que de dépenses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426" name="Group 42">
            <a:extLst>
              <a:ext uri="{FF2B5EF4-FFF2-40B4-BE49-F238E27FC236}">
                <a16:creationId xmlns:a16="http://schemas.microsoft.com/office/drawing/2014/main" id="{DDD34D7F-5F1E-41B0-B7B3-10819207CE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2504063"/>
              </p:ext>
            </p:extLst>
          </p:nvPr>
        </p:nvGraphicFramePr>
        <p:xfrm>
          <a:off x="539750" y="1412875"/>
          <a:ext cx="8250238" cy="4068762"/>
        </p:xfrm>
        <a:graphic>
          <a:graphicData uri="http://schemas.openxmlformats.org/drawingml/2006/table">
            <a:tbl>
              <a:tblPr/>
              <a:tblGrid>
                <a:gridCol w="61631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71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773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fr-FR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LIBELLE</a:t>
                      </a:r>
                    </a:p>
                  </a:txBody>
                  <a:tcPr marL="91421" marR="91421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fr-FR" sz="2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BP (€ HT)</a:t>
                      </a:r>
                      <a:endParaRPr kumimoji="0" lang="fr-FR" sz="2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21" marR="91421"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28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Amortissements</a:t>
                      </a:r>
                    </a:p>
                  </a:txBody>
                  <a:tcPr marL="91421" marR="91421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9 372,99</a:t>
                      </a:r>
                    </a:p>
                  </a:txBody>
                  <a:tcPr marL="91421" marR="91421"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28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Autres charges de gestion courante</a:t>
                      </a:r>
                    </a:p>
                  </a:txBody>
                  <a:tcPr marL="91421" marR="91421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3 450,00</a:t>
                      </a:r>
                    </a:p>
                  </a:txBody>
                  <a:tcPr marL="91421" marR="91421"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28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Dépenses imprévues</a:t>
                      </a:r>
                    </a:p>
                  </a:txBody>
                  <a:tcPr marL="91421" marR="91421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29 000,00</a:t>
                      </a:r>
                    </a:p>
                  </a:txBody>
                  <a:tcPr marL="91421" marR="91421"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5640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Charges à caractère général, dont :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 Achat de fournitures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 Maintenance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 </a:t>
                      </a:r>
                      <a:r>
                        <a:rPr kumimoji="0" lang="fr-F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Autres charges (honoraires, téléphonie, logiciel …)</a:t>
                      </a:r>
                    </a:p>
                  </a:txBody>
                  <a:tcPr marL="91421" marR="91421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78 650,00</a:t>
                      </a:r>
                    </a:p>
                  </a:txBody>
                  <a:tcPr marL="91421" marR="91421" marT="45716" marB="4571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754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Charges de personnel et frais assimilés </a:t>
                      </a:r>
                    </a:p>
                  </a:txBody>
                  <a:tcPr marL="91421" marR="91421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308 700,00</a:t>
                      </a:r>
                    </a:p>
                  </a:txBody>
                  <a:tcPr marL="91421" marR="91421"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822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fr-FR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</a:p>
                  </a:txBody>
                  <a:tcPr marL="91421" marR="91421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fr-FR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429 172,99</a:t>
                      </a:r>
                    </a:p>
                  </a:txBody>
                  <a:tcPr marL="91421" marR="91421"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92188" name="Espace réservé du contenu 2">
            <a:extLst>
              <a:ext uri="{FF2B5EF4-FFF2-40B4-BE49-F238E27FC236}">
                <a16:creationId xmlns:a16="http://schemas.microsoft.com/office/drawing/2014/main" id="{D635ED9C-F996-4990-A1F0-BD9D233EC925}"/>
              </a:ext>
            </a:extLst>
          </p:cNvPr>
          <p:cNvSpPr>
            <a:spLocks/>
          </p:cNvSpPr>
          <p:nvPr/>
        </p:nvSpPr>
        <p:spPr bwMode="auto">
          <a:xfrm>
            <a:off x="463550" y="644525"/>
            <a:ext cx="8229600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buFont typeface="Wingdings 2" panose="05020102010507070707" pitchFamily="18" charset="2"/>
              <a:buNone/>
            </a:pPr>
            <a:r>
              <a:rPr lang="fr-FR" altLang="fr-FR" sz="2800" b="1">
                <a:latin typeface="Arial" panose="020B0604020202020204" pitchFamily="34" charset="0"/>
                <a:cs typeface="Arial" panose="020B0604020202020204" pitchFamily="34" charset="0"/>
              </a:rPr>
              <a:t>II – Dépenses de fonctionnement 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fr-FR" altLang="fr-FR" sz="1200" b="1"/>
          </a:p>
          <a:p>
            <a:pPr eaLnBrk="1" hangingPunct="1">
              <a:buFont typeface="Wingdings 2" panose="05020102010507070707" pitchFamily="18" charset="2"/>
              <a:buNone/>
            </a:pPr>
            <a:endParaRPr lang="fr-FR" altLang="fr-FR"/>
          </a:p>
        </p:txBody>
      </p:sp>
      <p:sp>
        <p:nvSpPr>
          <p:cNvPr id="92189" name="Espace réservé du numéro de diapositive 4">
            <a:extLst>
              <a:ext uri="{FF2B5EF4-FFF2-40B4-BE49-F238E27FC236}">
                <a16:creationId xmlns:a16="http://schemas.microsoft.com/office/drawing/2014/main" id="{609A9C50-523B-4D78-ADB6-F8417EEDE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D3484AC-C431-4678-9120-7988206A1543}" type="slidenum">
              <a:rPr lang="en-US" altLang="fr-FR" sz="1200" smtClean="0">
                <a:solidFill>
                  <a:srgbClr val="045C75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fr-FR" sz="1200">
              <a:solidFill>
                <a:srgbClr val="045C75"/>
              </a:solidFill>
              <a:latin typeface="Arial" panose="020B0604020202020204" pitchFamily="34" charset="0"/>
            </a:endParaRPr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23A2709B-A902-42C0-AA1C-948CBE6396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76250"/>
          </a:xfrm>
          <a:solidFill>
            <a:schemeClr val="accent3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txBody>
          <a:bodyPr/>
          <a:lstStyle/>
          <a:p>
            <a:pPr algn="ctr">
              <a:defRPr/>
            </a:pPr>
            <a:r>
              <a:rPr lang="fr-FR" altLang="fr-FR" sz="3200" b="1" dirty="0">
                <a:solidFill>
                  <a:schemeClr val="tx1"/>
                </a:solidFill>
              </a:rPr>
              <a:t>Budget Primitif Piscine 2023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Espace réservé du contenu 2">
            <a:extLst>
              <a:ext uri="{FF2B5EF4-FFF2-40B4-BE49-F238E27FC236}">
                <a16:creationId xmlns:a16="http://schemas.microsoft.com/office/drawing/2014/main" id="{96631544-B3C7-40C8-AB47-51A11592F4EF}"/>
              </a:ext>
            </a:extLst>
          </p:cNvPr>
          <p:cNvSpPr>
            <a:spLocks/>
          </p:cNvSpPr>
          <p:nvPr/>
        </p:nvSpPr>
        <p:spPr bwMode="auto">
          <a:xfrm>
            <a:off x="323850" y="981075"/>
            <a:ext cx="8229600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buFont typeface="Wingdings 2" panose="05020102010507070707" pitchFamily="18" charset="2"/>
              <a:buNone/>
            </a:pPr>
            <a:r>
              <a:rPr lang="fr-FR" altLang="fr-FR" sz="2800" b="1">
                <a:latin typeface="Arial" panose="020B0604020202020204" pitchFamily="34" charset="0"/>
                <a:cs typeface="Arial" panose="020B0604020202020204" pitchFamily="34" charset="0"/>
              </a:rPr>
              <a:t>III – Recettes d’investissement 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fr-FR" altLang="fr-FR" sz="1200" b="1"/>
          </a:p>
          <a:p>
            <a:pPr eaLnBrk="1" hangingPunct="1">
              <a:buFont typeface="Wingdings 2" panose="05020102010507070707" pitchFamily="18" charset="2"/>
              <a:buNone/>
            </a:pPr>
            <a:endParaRPr lang="fr-FR" altLang="fr-FR"/>
          </a:p>
        </p:txBody>
      </p:sp>
      <p:graphicFrame>
        <p:nvGraphicFramePr>
          <p:cNvPr id="17442" name="Group 34">
            <a:extLst>
              <a:ext uri="{FF2B5EF4-FFF2-40B4-BE49-F238E27FC236}">
                <a16:creationId xmlns:a16="http://schemas.microsoft.com/office/drawing/2014/main" id="{6F11E89A-7BDC-49E7-BD16-2EC1885CE2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0106177"/>
              </p:ext>
            </p:extLst>
          </p:nvPr>
        </p:nvGraphicFramePr>
        <p:xfrm>
          <a:off x="357188" y="2214563"/>
          <a:ext cx="8424862" cy="2544762"/>
        </p:xfrm>
        <a:graphic>
          <a:graphicData uri="http://schemas.openxmlformats.org/drawingml/2006/table">
            <a:tbl>
              <a:tblPr/>
              <a:tblGrid>
                <a:gridCol w="63372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75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774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fr-FR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LIBELLE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fr-FR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BP (€ HT)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796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Amortissements</a:t>
                      </a:r>
                    </a:p>
                  </a:txBody>
                  <a:tcPr marT="45726" marB="45726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9 372,99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796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Solde d’exécution d’investissement reporté </a:t>
                      </a:r>
                    </a:p>
                  </a:txBody>
                  <a:tcPr marT="45726" marB="45726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60 032,74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109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fr-FR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</a:p>
                  </a:txBody>
                  <a:tcPr marT="45726" marB="45726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fr-FR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69 405,73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4228" name="Espace réservé du numéro de diapositive 4">
            <a:extLst>
              <a:ext uri="{FF2B5EF4-FFF2-40B4-BE49-F238E27FC236}">
                <a16:creationId xmlns:a16="http://schemas.microsoft.com/office/drawing/2014/main" id="{708559B7-5B7A-4817-9B4E-0405B640B8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7885113" y="6381750"/>
            <a:ext cx="7620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3614FB1-7AB6-404B-939F-733C5C152ADB}" type="slidenum">
              <a:rPr lang="en-US" altLang="fr-FR" sz="1200" smtClean="0">
                <a:solidFill>
                  <a:srgbClr val="045C75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fr-FR" sz="1200">
              <a:solidFill>
                <a:srgbClr val="045C75"/>
              </a:solidFill>
              <a:latin typeface="Arial" panose="020B0604020202020204" pitchFamily="34" charset="0"/>
            </a:endParaRPr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D433DBF6-4388-472B-AF2D-AF732E2D49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76250"/>
          </a:xfrm>
          <a:solidFill>
            <a:schemeClr val="accent3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txBody>
          <a:bodyPr/>
          <a:lstStyle/>
          <a:p>
            <a:pPr algn="ctr">
              <a:defRPr/>
            </a:pPr>
            <a:r>
              <a:rPr lang="fr-FR" altLang="fr-FR" sz="3200" b="1" dirty="0">
                <a:solidFill>
                  <a:schemeClr val="tx1"/>
                </a:solidFill>
              </a:rPr>
              <a:t>Budget Primitif Piscine 2023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Espace réservé du contenu 2">
            <a:extLst>
              <a:ext uri="{FF2B5EF4-FFF2-40B4-BE49-F238E27FC236}">
                <a16:creationId xmlns:a16="http://schemas.microsoft.com/office/drawing/2014/main" id="{4FDE48B1-9719-4B2E-9945-EA532CB82259}"/>
              </a:ext>
            </a:extLst>
          </p:cNvPr>
          <p:cNvSpPr>
            <a:spLocks/>
          </p:cNvSpPr>
          <p:nvPr/>
        </p:nvSpPr>
        <p:spPr bwMode="auto">
          <a:xfrm>
            <a:off x="323850" y="725488"/>
            <a:ext cx="8229600" cy="649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buFont typeface="Wingdings 2" panose="05020102010507070707" pitchFamily="18" charset="2"/>
              <a:buNone/>
            </a:pPr>
            <a:r>
              <a:rPr lang="fr-FR" altLang="fr-FR" sz="2800" b="1">
                <a:latin typeface="Arial" panose="020B0604020202020204" pitchFamily="34" charset="0"/>
                <a:cs typeface="Arial" panose="020B0604020202020204" pitchFamily="34" charset="0"/>
              </a:rPr>
              <a:t>IV – Dépenses d’investissement 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fr-FR" altLang="fr-FR" sz="1200" b="1"/>
          </a:p>
          <a:p>
            <a:pPr eaLnBrk="1" hangingPunct="1">
              <a:buFont typeface="Wingdings 2" panose="05020102010507070707" pitchFamily="18" charset="2"/>
              <a:buNone/>
            </a:pPr>
            <a:endParaRPr lang="fr-FR" altLang="fr-FR"/>
          </a:p>
        </p:txBody>
      </p:sp>
      <p:graphicFrame>
        <p:nvGraphicFramePr>
          <p:cNvPr id="28754" name="Group 82">
            <a:extLst>
              <a:ext uri="{FF2B5EF4-FFF2-40B4-BE49-F238E27FC236}">
                <a16:creationId xmlns:a16="http://schemas.microsoft.com/office/drawing/2014/main" id="{4903FF27-4D23-463A-8733-A4F4B813D6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0878874"/>
              </p:ext>
            </p:extLst>
          </p:nvPr>
        </p:nvGraphicFramePr>
        <p:xfrm>
          <a:off x="755650" y="1628775"/>
          <a:ext cx="6985000" cy="4503740"/>
        </p:xfrm>
        <a:graphic>
          <a:graphicData uri="http://schemas.openxmlformats.org/drawingml/2006/table">
            <a:tbl>
              <a:tblPr/>
              <a:tblGrid>
                <a:gridCol w="51132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17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563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fr-FR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LIBELLE</a:t>
                      </a:r>
                    </a:p>
                  </a:txBody>
                  <a:tcPr marL="91446" marR="91446" marT="45691" marB="45691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fr-FR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BP (€ HT)</a:t>
                      </a:r>
                    </a:p>
                  </a:txBody>
                  <a:tcPr marL="91446" marR="91446" marT="45691" marB="4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28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kumimoji="0" 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Concession licence </a:t>
                      </a:r>
                    </a:p>
                  </a:txBody>
                  <a:tcPr marL="91446" marR="91446" marT="45691" marB="45691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2 000.00  </a:t>
                      </a:r>
                    </a:p>
                  </a:txBody>
                  <a:tcPr marL="91446" marR="91446" marT="45691" marB="4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28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Equipements industriels</a:t>
                      </a:r>
                    </a:p>
                  </a:txBody>
                  <a:tcPr marL="91446" marR="91446" marT="45691" marB="45691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3 000.00</a:t>
                      </a:r>
                    </a:p>
                  </a:txBody>
                  <a:tcPr marL="91446" marR="91446" marT="45691" marB="4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795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Matériel de nettoyage</a:t>
                      </a:r>
                    </a:p>
                  </a:txBody>
                  <a:tcPr marL="91446" marR="91446" marT="45691" marB="45691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6 000.00</a:t>
                      </a:r>
                    </a:p>
                  </a:txBody>
                  <a:tcPr marL="91446" marR="91446" marT="45691" marB="4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795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Dépenses imprévues</a:t>
                      </a:r>
                    </a:p>
                  </a:txBody>
                  <a:tcPr marL="91446" marR="91446" marT="45691" marB="45691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2 405,73</a:t>
                      </a:r>
                    </a:p>
                  </a:txBody>
                  <a:tcPr marL="91446" marR="91446" marT="45691" marB="4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795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Matériel de bureau et informatique</a:t>
                      </a:r>
                    </a:p>
                  </a:txBody>
                  <a:tcPr marL="91446" marR="91446" marT="45691" marB="45691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7 000.00</a:t>
                      </a:r>
                    </a:p>
                  </a:txBody>
                  <a:tcPr marL="91446" marR="91446" marT="45691" marB="4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795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kumimoji="0" 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Agencement des constructions</a:t>
                      </a:r>
                    </a:p>
                  </a:txBody>
                  <a:tcPr marL="91446" marR="91446" marT="45691" marB="45691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7 000,00</a:t>
                      </a:r>
                    </a:p>
                  </a:txBody>
                  <a:tcPr marL="91446" marR="91446" marT="45691" marB="4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795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kumimoji="0" 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Mobilier</a:t>
                      </a:r>
                    </a:p>
                  </a:txBody>
                  <a:tcPr marL="91446" marR="91446" marT="45691" marB="45691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12 000.00</a:t>
                      </a:r>
                    </a:p>
                  </a:txBody>
                  <a:tcPr marL="91446" marR="91446" marT="45691" marB="4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795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Matériel pédagogique</a:t>
                      </a:r>
                    </a:p>
                  </a:txBody>
                  <a:tcPr marL="91446" marR="91446" marT="45691" marB="45691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30 000.00</a:t>
                      </a:r>
                    </a:p>
                  </a:txBody>
                  <a:tcPr marL="91446" marR="91446" marT="45691" marB="4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0469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fr-FR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</a:p>
                  </a:txBody>
                  <a:tcPr marL="91446" marR="91446" marT="45691" marB="45691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fr-FR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69 405,73</a:t>
                      </a:r>
                    </a:p>
                  </a:txBody>
                  <a:tcPr marL="91446" marR="91446" marT="45691" marB="4569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96294" name="Espace réservé du numéro de diapositive 4">
            <a:extLst>
              <a:ext uri="{FF2B5EF4-FFF2-40B4-BE49-F238E27FC236}">
                <a16:creationId xmlns:a16="http://schemas.microsoft.com/office/drawing/2014/main" id="{AD1B5E15-71C3-4779-A132-E053643D4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A97D984-CDAB-43A6-940E-F929D0E78771}" type="slidenum">
              <a:rPr lang="en-US" altLang="fr-FR" sz="1200" smtClean="0">
                <a:solidFill>
                  <a:srgbClr val="045C75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fr-FR" sz="1200">
              <a:solidFill>
                <a:srgbClr val="045C75"/>
              </a:solidFill>
              <a:latin typeface="Arial" panose="020B0604020202020204" pitchFamily="34" charset="0"/>
            </a:endParaRPr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20C54BEE-053E-4778-8C3B-163259BAA6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76250"/>
          </a:xfrm>
          <a:solidFill>
            <a:schemeClr val="accent3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txBody>
          <a:bodyPr/>
          <a:lstStyle/>
          <a:p>
            <a:pPr algn="ctr">
              <a:defRPr/>
            </a:pPr>
            <a:r>
              <a:rPr lang="fr-FR" altLang="fr-FR" sz="3200" b="1" dirty="0">
                <a:solidFill>
                  <a:schemeClr val="tx1"/>
                </a:solidFill>
              </a:rPr>
              <a:t>Budget Primitif Piscine 2023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ébit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Débit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0</TotalTime>
  <Words>231</Words>
  <Application>Microsoft Office PowerPoint</Application>
  <PresentationFormat>Affichage à l'écran (4:3)</PresentationFormat>
  <Paragraphs>74</Paragraphs>
  <Slides>5</Slides>
  <Notes>5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0" baseType="lpstr">
      <vt:lpstr>Arial</vt:lpstr>
      <vt:lpstr>Calibri</vt:lpstr>
      <vt:lpstr>Constantia</vt:lpstr>
      <vt:lpstr>Wingdings 2</vt:lpstr>
      <vt:lpstr>Débit</vt:lpstr>
      <vt:lpstr>BUDGET PREVISIONNEL 2023  6 – REGIE « PISCINE »</vt:lpstr>
      <vt:lpstr>Budget Primitif Piscine 2023</vt:lpstr>
      <vt:lpstr>Budget Primitif Piscine 2023</vt:lpstr>
      <vt:lpstr>Budget Primitif Piscine 2023</vt:lpstr>
      <vt:lpstr>Budget Primitif Piscine 2023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Bilan Déchets 2007</dc:title>
  <dc:creator>catherine</dc:creator>
  <cp:lastModifiedBy>Christelle SAVIDAN</cp:lastModifiedBy>
  <cp:revision>940</cp:revision>
  <cp:lastPrinted>2022-02-22T10:00:53Z</cp:lastPrinted>
  <dcterms:created xsi:type="dcterms:W3CDTF">2007-12-11T08:28:47Z</dcterms:created>
  <dcterms:modified xsi:type="dcterms:W3CDTF">2023-02-08T08:07:32Z</dcterms:modified>
</cp:coreProperties>
</file>