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3" r:id="rId1"/>
  </p:sldMasterIdLst>
  <p:notesMasterIdLst>
    <p:notesMasterId r:id="rId20"/>
  </p:notesMasterIdLst>
  <p:sldIdLst>
    <p:sldId id="256" r:id="rId2"/>
    <p:sldId id="641" r:id="rId3"/>
    <p:sldId id="705" r:id="rId4"/>
    <p:sldId id="745" r:id="rId5"/>
    <p:sldId id="733" r:id="rId6"/>
    <p:sldId id="735" r:id="rId7"/>
    <p:sldId id="743" r:id="rId8"/>
    <p:sldId id="744" r:id="rId9"/>
    <p:sldId id="740" r:id="rId10"/>
    <p:sldId id="755" r:id="rId11"/>
    <p:sldId id="746" r:id="rId12"/>
    <p:sldId id="728" r:id="rId13"/>
    <p:sldId id="749" r:id="rId14"/>
    <p:sldId id="750" r:id="rId15"/>
    <p:sldId id="752" r:id="rId16"/>
    <p:sldId id="753" r:id="rId17"/>
    <p:sldId id="754" r:id="rId18"/>
    <p:sldId id="747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8F5F292-9E9D-4253-82F4-AFE417C4F756}">
          <p14:sldIdLst>
            <p14:sldId id="256"/>
            <p14:sldId id="641"/>
            <p14:sldId id="705"/>
            <p14:sldId id="745"/>
            <p14:sldId id="733"/>
            <p14:sldId id="735"/>
            <p14:sldId id="743"/>
            <p14:sldId id="744"/>
            <p14:sldId id="740"/>
            <p14:sldId id="755"/>
            <p14:sldId id="746"/>
            <p14:sldId id="728"/>
            <p14:sldId id="749"/>
            <p14:sldId id="750"/>
            <p14:sldId id="752"/>
            <p14:sldId id="753"/>
            <p14:sldId id="754"/>
          </p14:sldIdLst>
        </p14:section>
        <p14:section name="Section sans titre" id="{37F81305-22D1-4597-802D-BDD0BFCA509E}">
          <p14:sldIdLst>
            <p14:sldId id="747"/>
          </p14:sldIdLst>
        </p14:section>
        <p14:section name="Section sans titre" id="{F3285175-662F-4D9A-B185-BF6BBFFEFDF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18" autoAdjust="0"/>
  </p:normalViewPr>
  <p:slideViewPr>
    <p:cSldViewPr snapToGrid="0">
      <p:cViewPr varScale="1">
        <p:scale>
          <a:sx n="82" d="100"/>
          <a:sy n="82" d="100"/>
        </p:scale>
        <p:origin x="24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64D8E-69DA-4E77-A3E3-0FFBE883AD8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fr-FR"/>
        </a:p>
      </dgm:t>
    </dgm:pt>
    <dgm:pt modelId="{99F9D254-E852-4229-AAF4-68E99651A209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FR"/>
            <a:t>A. Budget Convention Territoriale Globale (CTG)</a:t>
          </a:r>
        </a:p>
      </dgm:t>
    </dgm:pt>
    <dgm:pt modelId="{642EE66C-0042-4053-A971-9DACF74B0D54}" type="parTrans" cxnId="{384ED9ED-3604-4E4F-B091-FD05BB976AA6}">
      <dgm:prSet/>
      <dgm:spPr/>
      <dgm:t>
        <a:bodyPr/>
        <a:lstStyle/>
        <a:p>
          <a:endParaRPr lang="fr-FR" sz="2800"/>
        </a:p>
      </dgm:t>
    </dgm:pt>
    <dgm:pt modelId="{61F3A515-3695-4018-AD0D-FF48883121EA}" type="sibTrans" cxnId="{384ED9ED-3604-4E4F-B091-FD05BB976AA6}">
      <dgm:prSet/>
      <dgm:spPr/>
      <dgm:t>
        <a:bodyPr/>
        <a:lstStyle/>
        <a:p>
          <a:endParaRPr lang="fr-FR"/>
        </a:p>
      </dgm:t>
    </dgm:pt>
    <dgm:pt modelId="{070BE72C-13DF-48F8-B227-A9BB69E5F535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FR"/>
            <a:t>B. Budget Relais Petite Enfance (RPE)</a:t>
          </a:r>
        </a:p>
      </dgm:t>
    </dgm:pt>
    <dgm:pt modelId="{E3FD572C-964E-4D57-A87F-B2B7AC860B9F}" type="parTrans" cxnId="{49ED6487-90FC-4939-9D64-70B158D41389}">
      <dgm:prSet/>
      <dgm:spPr/>
      <dgm:t>
        <a:bodyPr/>
        <a:lstStyle/>
        <a:p>
          <a:endParaRPr lang="fr-FR" sz="2800"/>
        </a:p>
      </dgm:t>
    </dgm:pt>
    <dgm:pt modelId="{996E0352-9105-44F7-B295-00A255F42E58}" type="sibTrans" cxnId="{49ED6487-90FC-4939-9D64-70B158D41389}">
      <dgm:prSet/>
      <dgm:spPr/>
      <dgm:t>
        <a:bodyPr/>
        <a:lstStyle/>
        <a:p>
          <a:endParaRPr lang="fr-FR"/>
        </a:p>
      </dgm:t>
    </dgm:pt>
    <dgm:pt modelId="{AFE76282-3B5E-4E0F-A027-602FFE924301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C. Budget Enfance / jeunesse</a:t>
          </a:r>
        </a:p>
      </dgm:t>
    </dgm:pt>
    <dgm:pt modelId="{4B230381-D2C7-495B-BA70-E2674F73AB2B}" type="parTrans" cxnId="{ABD7F633-DCFB-4A74-BBC8-1EA67A03ED3E}">
      <dgm:prSet/>
      <dgm:spPr/>
      <dgm:t>
        <a:bodyPr/>
        <a:lstStyle/>
        <a:p>
          <a:endParaRPr lang="fr-FR" sz="2800"/>
        </a:p>
      </dgm:t>
    </dgm:pt>
    <dgm:pt modelId="{046649A5-A347-497E-8D23-0AB52E28EF3B}" type="sibTrans" cxnId="{ABD7F633-DCFB-4A74-BBC8-1EA67A03ED3E}">
      <dgm:prSet/>
      <dgm:spPr/>
      <dgm:t>
        <a:bodyPr/>
        <a:lstStyle/>
        <a:p>
          <a:endParaRPr lang="fr-FR"/>
        </a:p>
      </dgm:t>
    </dgm:pt>
    <dgm:pt modelId="{1CA2D755-5512-4464-A7B3-3C65C2842D45}">
      <dgm:prSet phldrT="[Texte]"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Ressources globales</a:t>
          </a:r>
        </a:p>
      </dgm:t>
    </dgm:pt>
    <dgm:pt modelId="{82F6E929-F2C9-4148-AEE8-7B2F613244E7}" type="parTrans" cxnId="{82C6142A-4ED4-4C3C-B113-BCF8F72F96A0}">
      <dgm:prSet/>
      <dgm:spPr/>
      <dgm:t>
        <a:bodyPr/>
        <a:lstStyle/>
        <a:p>
          <a:endParaRPr lang="fr-FR"/>
        </a:p>
      </dgm:t>
    </dgm:pt>
    <dgm:pt modelId="{5E5AD0A2-EC61-438A-A585-3E525D197421}" type="sibTrans" cxnId="{82C6142A-4ED4-4C3C-B113-BCF8F72F96A0}">
      <dgm:prSet/>
      <dgm:spPr/>
      <dgm:t>
        <a:bodyPr/>
        <a:lstStyle/>
        <a:p>
          <a:pPr>
            <a:lnSpc>
              <a:spcPct val="100000"/>
            </a:lnSpc>
          </a:pPr>
          <a:endParaRPr lang="fr-FR"/>
        </a:p>
      </dgm:t>
    </dgm:pt>
    <dgm:pt modelId="{32E337A4-0BFB-45C5-9732-D0B5B7AAD5B4}">
      <dgm:prSet phldrT="[Texte]"/>
      <dgm:spPr/>
      <dgm:t>
        <a:bodyPr spcFirstLastPara="0" vert="horz" wrap="square" lIns="222084" tIns="0" rIns="222084" bIns="0" numCol="1" spcCol="1270" anchor="ctr" anchorCtr="0"/>
        <a:lstStyle/>
        <a:p>
          <a:pPr>
            <a:lnSpc>
              <a:spcPct val="100000"/>
            </a:lnSpc>
          </a:pPr>
          <a:r>
            <a:rPr lang="fr-FR" kern="1200" dirty="0"/>
            <a:t>D. Vie </a:t>
          </a:r>
          <a:r>
            <a:rPr lang="fr-FR" kern="1200" dirty="0">
              <a:latin typeface="Calibri" panose="020F0502020204030204"/>
              <a:ea typeface="+mn-ea"/>
              <a:cs typeface="+mn-cs"/>
            </a:rPr>
            <a:t>Sociale / personnes Agées</a:t>
          </a:r>
        </a:p>
      </dgm:t>
    </dgm:pt>
    <dgm:pt modelId="{3DAAD48E-01AC-4366-ABF0-178AD52BB63E}" type="sibTrans" cxnId="{D1F13CB8-09A4-404F-B169-8A8AA2B534B2}">
      <dgm:prSet/>
      <dgm:spPr/>
      <dgm:t>
        <a:bodyPr/>
        <a:lstStyle/>
        <a:p>
          <a:endParaRPr lang="fr-FR"/>
        </a:p>
      </dgm:t>
    </dgm:pt>
    <dgm:pt modelId="{24F451C8-FAF3-482D-ADA9-8B0DFD2CBD3A}" type="parTrans" cxnId="{D1F13CB8-09A4-404F-B169-8A8AA2B534B2}">
      <dgm:prSet/>
      <dgm:spPr/>
      <dgm:t>
        <a:bodyPr/>
        <a:lstStyle/>
        <a:p>
          <a:endParaRPr lang="fr-FR"/>
        </a:p>
      </dgm:t>
    </dgm:pt>
    <dgm:pt modelId="{1456BF7C-05ED-4C34-A8C3-714A650CB99E}" type="pres">
      <dgm:prSet presAssocID="{A8264D8E-69DA-4E77-A3E3-0FFBE883AD80}" presName="root" presStyleCnt="0">
        <dgm:presLayoutVars>
          <dgm:dir/>
          <dgm:resizeHandles val="exact"/>
        </dgm:presLayoutVars>
      </dgm:prSet>
      <dgm:spPr/>
    </dgm:pt>
    <dgm:pt modelId="{93319B6A-1631-445E-80C8-0A7F95528FF1}" type="pres">
      <dgm:prSet presAssocID="{1CA2D755-5512-4464-A7B3-3C65C2842D45}" presName="compNode" presStyleCnt="0"/>
      <dgm:spPr/>
    </dgm:pt>
    <dgm:pt modelId="{C6E3B0BF-9573-4BB6-A7EE-267C810C7C2B}" type="pres">
      <dgm:prSet presAssocID="{1CA2D755-5512-4464-A7B3-3C65C2842D45}" presName="bgRect" presStyleLbl="bgShp" presStyleIdx="0" presStyleCnt="5"/>
      <dgm:spPr/>
    </dgm:pt>
    <dgm:pt modelId="{66ADDB16-3628-46EB-AAC1-758669CB4314}" type="pres">
      <dgm:prSet presAssocID="{1CA2D755-5512-4464-A7B3-3C65C2842D4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DEC0B7DD-12B8-4347-864D-CF0C12A9360C}" type="pres">
      <dgm:prSet presAssocID="{1CA2D755-5512-4464-A7B3-3C65C2842D45}" presName="spaceRect" presStyleCnt="0"/>
      <dgm:spPr/>
    </dgm:pt>
    <dgm:pt modelId="{B40FAA74-C421-4FB5-A5A5-737CBF0CB8DB}" type="pres">
      <dgm:prSet presAssocID="{1CA2D755-5512-4464-A7B3-3C65C2842D45}" presName="parTx" presStyleLbl="revTx" presStyleIdx="0" presStyleCnt="5">
        <dgm:presLayoutVars>
          <dgm:chMax val="0"/>
          <dgm:chPref val="0"/>
        </dgm:presLayoutVars>
      </dgm:prSet>
      <dgm:spPr/>
    </dgm:pt>
    <dgm:pt modelId="{24D98751-FDDE-4EF4-B00B-4EC9A07F090A}" type="pres">
      <dgm:prSet presAssocID="{5E5AD0A2-EC61-438A-A585-3E525D197421}" presName="sibTrans" presStyleCnt="0"/>
      <dgm:spPr/>
    </dgm:pt>
    <dgm:pt modelId="{D69F45A4-8CAB-467A-B926-6FC792EAD9F7}" type="pres">
      <dgm:prSet presAssocID="{99F9D254-E852-4229-AAF4-68E99651A209}" presName="compNode" presStyleCnt="0"/>
      <dgm:spPr/>
    </dgm:pt>
    <dgm:pt modelId="{2ADE7E94-A136-4427-8AD4-7B02B798DD80}" type="pres">
      <dgm:prSet presAssocID="{99F9D254-E852-4229-AAF4-68E99651A209}" presName="bgRect" presStyleLbl="bgShp" presStyleIdx="1" presStyleCnt="5"/>
      <dgm:spPr/>
    </dgm:pt>
    <dgm:pt modelId="{00689B3B-7772-4D09-B057-BF1711EFB286}" type="pres">
      <dgm:prSet presAssocID="{99F9D254-E852-4229-AAF4-68E99651A20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stle scene"/>
        </a:ext>
      </dgm:extLst>
    </dgm:pt>
    <dgm:pt modelId="{435AD047-FED2-48EF-AE49-33140570D573}" type="pres">
      <dgm:prSet presAssocID="{99F9D254-E852-4229-AAF4-68E99651A209}" presName="spaceRect" presStyleCnt="0"/>
      <dgm:spPr/>
    </dgm:pt>
    <dgm:pt modelId="{C13A6939-BA65-477E-A940-85F8F0B59314}" type="pres">
      <dgm:prSet presAssocID="{99F9D254-E852-4229-AAF4-68E99651A209}" presName="parTx" presStyleLbl="revTx" presStyleIdx="1" presStyleCnt="5">
        <dgm:presLayoutVars>
          <dgm:chMax val="0"/>
          <dgm:chPref val="0"/>
        </dgm:presLayoutVars>
      </dgm:prSet>
      <dgm:spPr/>
    </dgm:pt>
    <dgm:pt modelId="{EB724D80-2C84-4BC4-810F-D7EB35FD67DE}" type="pres">
      <dgm:prSet presAssocID="{61F3A515-3695-4018-AD0D-FF48883121EA}" presName="sibTrans" presStyleCnt="0"/>
      <dgm:spPr/>
    </dgm:pt>
    <dgm:pt modelId="{3C885612-4E59-4236-B6BA-28CC9AC431D4}" type="pres">
      <dgm:prSet presAssocID="{070BE72C-13DF-48F8-B227-A9BB69E5F535}" presName="compNode" presStyleCnt="0"/>
      <dgm:spPr/>
    </dgm:pt>
    <dgm:pt modelId="{A4346054-4D0E-43DF-B033-BFB8AC4C8D8D}" type="pres">
      <dgm:prSet presAssocID="{070BE72C-13DF-48F8-B227-A9BB69E5F535}" presName="bgRect" presStyleLbl="bgShp" presStyleIdx="2" presStyleCnt="5"/>
      <dgm:spPr/>
    </dgm:pt>
    <dgm:pt modelId="{29FDD8B5-4178-424B-8ABC-3C119DDA8D0F}" type="pres">
      <dgm:prSet presAssocID="{070BE72C-13DF-48F8-B227-A9BB69E5F53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gent"/>
        </a:ext>
      </dgm:extLst>
    </dgm:pt>
    <dgm:pt modelId="{2C2DC043-B569-4587-9EF3-3F704D655DF0}" type="pres">
      <dgm:prSet presAssocID="{070BE72C-13DF-48F8-B227-A9BB69E5F535}" presName="spaceRect" presStyleCnt="0"/>
      <dgm:spPr/>
    </dgm:pt>
    <dgm:pt modelId="{DF95AC09-8527-4FE7-BEEE-53E4B1543D2F}" type="pres">
      <dgm:prSet presAssocID="{070BE72C-13DF-48F8-B227-A9BB69E5F535}" presName="parTx" presStyleLbl="revTx" presStyleIdx="2" presStyleCnt="5">
        <dgm:presLayoutVars>
          <dgm:chMax val="0"/>
          <dgm:chPref val="0"/>
        </dgm:presLayoutVars>
      </dgm:prSet>
      <dgm:spPr/>
    </dgm:pt>
    <dgm:pt modelId="{F4BE45B9-31D3-43AB-B462-8AD5F873CA7D}" type="pres">
      <dgm:prSet presAssocID="{996E0352-9105-44F7-B295-00A255F42E58}" presName="sibTrans" presStyleCnt="0"/>
      <dgm:spPr/>
    </dgm:pt>
    <dgm:pt modelId="{CEF6B894-FC3E-4F7B-909A-C9040FDD752B}" type="pres">
      <dgm:prSet presAssocID="{AFE76282-3B5E-4E0F-A027-602FFE924301}" presName="compNode" presStyleCnt="0"/>
      <dgm:spPr/>
    </dgm:pt>
    <dgm:pt modelId="{94EA3BBA-5627-4B96-8D11-672C55FF6112}" type="pres">
      <dgm:prSet presAssocID="{AFE76282-3B5E-4E0F-A027-602FFE924301}" presName="bgRect" presStyleLbl="bgShp" presStyleIdx="3" presStyleCnt="5"/>
      <dgm:spPr/>
    </dgm:pt>
    <dgm:pt modelId="{16783B30-1CD1-46D6-9448-EC8B39DF4B6F}" type="pres">
      <dgm:prSet presAssocID="{AFE76282-3B5E-4E0F-A027-602FFE92430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e"/>
        </a:ext>
      </dgm:extLst>
    </dgm:pt>
    <dgm:pt modelId="{695FE42A-7C65-4B14-AECD-8786BBBC2116}" type="pres">
      <dgm:prSet presAssocID="{AFE76282-3B5E-4E0F-A027-602FFE924301}" presName="spaceRect" presStyleCnt="0"/>
      <dgm:spPr/>
    </dgm:pt>
    <dgm:pt modelId="{B17547D1-0F85-4B3E-9742-4FCA507B9F8A}" type="pres">
      <dgm:prSet presAssocID="{AFE76282-3B5E-4E0F-A027-602FFE924301}" presName="parTx" presStyleLbl="revTx" presStyleIdx="3" presStyleCnt="5">
        <dgm:presLayoutVars>
          <dgm:chMax val="0"/>
          <dgm:chPref val="0"/>
        </dgm:presLayoutVars>
      </dgm:prSet>
      <dgm:spPr/>
    </dgm:pt>
    <dgm:pt modelId="{A0D22323-1366-4826-AACF-20E06D8FCE12}" type="pres">
      <dgm:prSet presAssocID="{046649A5-A347-497E-8D23-0AB52E28EF3B}" presName="sibTrans" presStyleCnt="0"/>
      <dgm:spPr/>
    </dgm:pt>
    <dgm:pt modelId="{DF8C662D-9144-4E84-AC9F-1246786E6B3E}" type="pres">
      <dgm:prSet presAssocID="{32E337A4-0BFB-45C5-9732-D0B5B7AAD5B4}" presName="compNode" presStyleCnt="0"/>
      <dgm:spPr/>
    </dgm:pt>
    <dgm:pt modelId="{170AA451-DE66-4B8D-9CA5-F7BE24322F63}" type="pres">
      <dgm:prSet presAssocID="{32E337A4-0BFB-45C5-9732-D0B5B7AAD5B4}" presName="bgRect" presStyleLbl="bgShp" presStyleIdx="4" presStyleCnt="5"/>
      <dgm:spPr/>
    </dgm:pt>
    <dgm:pt modelId="{9CBEEF88-2644-43A7-9CC3-03996ABF253C}" type="pres">
      <dgm:prSet presAssocID="{32E337A4-0BFB-45C5-9732-D0B5B7AAD5B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ilisateurs"/>
        </a:ext>
      </dgm:extLst>
    </dgm:pt>
    <dgm:pt modelId="{84DFC2D3-FAF1-478C-ACFE-582F13D29C8A}" type="pres">
      <dgm:prSet presAssocID="{32E337A4-0BFB-45C5-9732-D0B5B7AAD5B4}" presName="spaceRect" presStyleCnt="0"/>
      <dgm:spPr/>
    </dgm:pt>
    <dgm:pt modelId="{E13B106D-C9F2-46BC-A2F4-D7EC7D99DE73}" type="pres">
      <dgm:prSet presAssocID="{32E337A4-0BFB-45C5-9732-D0B5B7AAD5B4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2C6142A-4ED4-4C3C-B113-BCF8F72F96A0}" srcId="{A8264D8E-69DA-4E77-A3E3-0FFBE883AD80}" destId="{1CA2D755-5512-4464-A7B3-3C65C2842D45}" srcOrd="0" destOrd="0" parTransId="{82F6E929-F2C9-4148-AEE8-7B2F613244E7}" sibTransId="{5E5AD0A2-EC61-438A-A585-3E525D197421}"/>
    <dgm:cxn modelId="{35E5A72E-1813-4C80-A2A1-EDE3709D0C90}" type="presOf" srcId="{AFE76282-3B5E-4E0F-A027-602FFE924301}" destId="{B17547D1-0F85-4B3E-9742-4FCA507B9F8A}" srcOrd="0" destOrd="0" presId="urn:microsoft.com/office/officeart/2018/2/layout/IconVerticalSolidList"/>
    <dgm:cxn modelId="{ABD7F633-DCFB-4A74-BBC8-1EA67A03ED3E}" srcId="{A8264D8E-69DA-4E77-A3E3-0FFBE883AD80}" destId="{AFE76282-3B5E-4E0F-A027-602FFE924301}" srcOrd="3" destOrd="0" parTransId="{4B230381-D2C7-495B-BA70-E2674F73AB2B}" sibTransId="{046649A5-A347-497E-8D23-0AB52E28EF3B}"/>
    <dgm:cxn modelId="{49ED6487-90FC-4939-9D64-70B158D41389}" srcId="{A8264D8E-69DA-4E77-A3E3-0FFBE883AD80}" destId="{070BE72C-13DF-48F8-B227-A9BB69E5F535}" srcOrd="2" destOrd="0" parTransId="{E3FD572C-964E-4D57-A87F-B2B7AC860B9F}" sibTransId="{996E0352-9105-44F7-B295-00A255F42E58}"/>
    <dgm:cxn modelId="{CBBF38AA-EEAB-425C-B477-EE35AD002664}" type="presOf" srcId="{99F9D254-E852-4229-AAF4-68E99651A209}" destId="{C13A6939-BA65-477E-A940-85F8F0B59314}" srcOrd="0" destOrd="0" presId="urn:microsoft.com/office/officeart/2018/2/layout/IconVerticalSolidList"/>
    <dgm:cxn modelId="{D1F13CB8-09A4-404F-B169-8A8AA2B534B2}" srcId="{A8264D8E-69DA-4E77-A3E3-0FFBE883AD80}" destId="{32E337A4-0BFB-45C5-9732-D0B5B7AAD5B4}" srcOrd="4" destOrd="0" parTransId="{24F451C8-FAF3-482D-ADA9-8B0DFD2CBD3A}" sibTransId="{3DAAD48E-01AC-4366-ABF0-178AD52BB63E}"/>
    <dgm:cxn modelId="{8F1B11D2-FA33-4DC0-B420-78514D4E0F22}" type="presOf" srcId="{070BE72C-13DF-48F8-B227-A9BB69E5F535}" destId="{DF95AC09-8527-4FE7-BEEE-53E4B1543D2F}" srcOrd="0" destOrd="0" presId="urn:microsoft.com/office/officeart/2018/2/layout/IconVerticalSolidList"/>
    <dgm:cxn modelId="{4538EADB-C5C4-4A63-8739-705DA0CC411D}" type="presOf" srcId="{32E337A4-0BFB-45C5-9732-D0B5B7AAD5B4}" destId="{E13B106D-C9F2-46BC-A2F4-D7EC7D99DE73}" srcOrd="0" destOrd="0" presId="urn:microsoft.com/office/officeart/2018/2/layout/IconVerticalSolidList"/>
    <dgm:cxn modelId="{F81025DF-B6D9-4216-A2DB-AF32D6453687}" type="presOf" srcId="{A8264D8E-69DA-4E77-A3E3-0FFBE883AD80}" destId="{1456BF7C-05ED-4C34-A8C3-714A650CB99E}" srcOrd="0" destOrd="0" presId="urn:microsoft.com/office/officeart/2018/2/layout/IconVerticalSolidList"/>
    <dgm:cxn modelId="{1EB30CE1-1146-4D0E-B3D6-96F638BF84F5}" type="presOf" srcId="{1CA2D755-5512-4464-A7B3-3C65C2842D45}" destId="{B40FAA74-C421-4FB5-A5A5-737CBF0CB8DB}" srcOrd="0" destOrd="0" presId="urn:microsoft.com/office/officeart/2018/2/layout/IconVerticalSolidList"/>
    <dgm:cxn modelId="{384ED9ED-3604-4E4F-B091-FD05BB976AA6}" srcId="{A8264D8E-69DA-4E77-A3E3-0FFBE883AD80}" destId="{99F9D254-E852-4229-AAF4-68E99651A209}" srcOrd="1" destOrd="0" parTransId="{642EE66C-0042-4053-A971-9DACF74B0D54}" sibTransId="{61F3A515-3695-4018-AD0D-FF48883121EA}"/>
    <dgm:cxn modelId="{FC218B06-9C17-4213-A3DD-0EB94A6FA267}" type="presParOf" srcId="{1456BF7C-05ED-4C34-A8C3-714A650CB99E}" destId="{93319B6A-1631-445E-80C8-0A7F95528FF1}" srcOrd="0" destOrd="0" presId="urn:microsoft.com/office/officeart/2018/2/layout/IconVerticalSolidList"/>
    <dgm:cxn modelId="{EDE8871C-B665-4797-9886-AF98B21B1E64}" type="presParOf" srcId="{93319B6A-1631-445E-80C8-0A7F95528FF1}" destId="{C6E3B0BF-9573-4BB6-A7EE-267C810C7C2B}" srcOrd="0" destOrd="0" presId="urn:microsoft.com/office/officeart/2018/2/layout/IconVerticalSolidList"/>
    <dgm:cxn modelId="{42F0164C-7D4E-482A-A29B-5A1C4E244707}" type="presParOf" srcId="{93319B6A-1631-445E-80C8-0A7F95528FF1}" destId="{66ADDB16-3628-46EB-AAC1-758669CB4314}" srcOrd="1" destOrd="0" presId="urn:microsoft.com/office/officeart/2018/2/layout/IconVerticalSolidList"/>
    <dgm:cxn modelId="{D2FD83BE-619C-4329-9FA3-2075CB2D3273}" type="presParOf" srcId="{93319B6A-1631-445E-80C8-0A7F95528FF1}" destId="{DEC0B7DD-12B8-4347-864D-CF0C12A9360C}" srcOrd="2" destOrd="0" presId="urn:microsoft.com/office/officeart/2018/2/layout/IconVerticalSolidList"/>
    <dgm:cxn modelId="{7D73BF94-8430-443C-B379-BA5399DDAB50}" type="presParOf" srcId="{93319B6A-1631-445E-80C8-0A7F95528FF1}" destId="{B40FAA74-C421-4FB5-A5A5-737CBF0CB8DB}" srcOrd="3" destOrd="0" presId="urn:microsoft.com/office/officeart/2018/2/layout/IconVerticalSolidList"/>
    <dgm:cxn modelId="{CCF7B7B7-6CFE-4BD0-8ABF-3EC6B83EEFBA}" type="presParOf" srcId="{1456BF7C-05ED-4C34-A8C3-714A650CB99E}" destId="{24D98751-FDDE-4EF4-B00B-4EC9A07F090A}" srcOrd="1" destOrd="0" presId="urn:microsoft.com/office/officeart/2018/2/layout/IconVerticalSolidList"/>
    <dgm:cxn modelId="{8CB7A7A5-F6EB-48D6-A9CA-36DC02ADB2A2}" type="presParOf" srcId="{1456BF7C-05ED-4C34-A8C3-714A650CB99E}" destId="{D69F45A4-8CAB-467A-B926-6FC792EAD9F7}" srcOrd="2" destOrd="0" presId="urn:microsoft.com/office/officeart/2018/2/layout/IconVerticalSolidList"/>
    <dgm:cxn modelId="{838956F1-BC8A-498F-9200-BD598A0B1411}" type="presParOf" srcId="{D69F45A4-8CAB-467A-B926-6FC792EAD9F7}" destId="{2ADE7E94-A136-4427-8AD4-7B02B798DD80}" srcOrd="0" destOrd="0" presId="urn:microsoft.com/office/officeart/2018/2/layout/IconVerticalSolidList"/>
    <dgm:cxn modelId="{93204E7A-9644-49D6-84BF-2094E7741A4A}" type="presParOf" srcId="{D69F45A4-8CAB-467A-B926-6FC792EAD9F7}" destId="{00689B3B-7772-4D09-B057-BF1711EFB286}" srcOrd="1" destOrd="0" presId="urn:microsoft.com/office/officeart/2018/2/layout/IconVerticalSolidList"/>
    <dgm:cxn modelId="{0B017AFF-647E-4715-ADE8-1803450654FB}" type="presParOf" srcId="{D69F45A4-8CAB-467A-B926-6FC792EAD9F7}" destId="{435AD047-FED2-48EF-AE49-33140570D573}" srcOrd="2" destOrd="0" presId="urn:microsoft.com/office/officeart/2018/2/layout/IconVerticalSolidList"/>
    <dgm:cxn modelId="{9B187819-5768-43CF-9F2F-18AD03B0286C}" type="presParOf" srcId="{D69F45A4-8CAB-467A-B926-6FC792EAD9F7}" destId="{C13A6939-BA65-477E-A940-85F8F0B59314}" srcOrd="3" destOrd="0" presId="urn:microsoft.com/office/officeart/2018/2/layout/IconVerticalSolidList"/>
    <dgm:cxn modelId="{A77F620F-E0F5-4ADE-933C-17273F11CD76}" type="presParOf" srcId="{1456BF7C-05ED-4C34-A8C3-714A650CB99E}" destId="{EB724D80-2C84-4BC4-810F-D7EB35FD67DE}" srcOrd="3" destOrd="0" presId="urn:microsoft.com/office/officeart/2018/2/layout/IconVerticalSolidList"/>
    <dgm:cxn modelId="{A4F77637-D1DC-440B-B875-4F700A30E828}" type="presParOf" srcId="{1456BF7C-05ED-4C34-A8C3-714A650CB99E}" destId="{3C885612-4E59-4236-B6BA-28CC9AC431D4}" srcOrd="4" destOrd="0" presId="urn:microsoft.com/office/officeart/2018/2/layout/IconVerticalSolidList"/>
    <dgm:cxn modelId="{DAD2FF86-77F6-46A4-81D7-329651E5D817}" type="presParOf" srcId="{3C885612-4E59-4236-B6BA-28CC9AC431D4}" destId="{A4346054-4D0E-43DF-B033-BFB8AC4C8D8D}" srcOrd="0" destOrd="0" presId="urn:microsoft.com/office/officeart/2018/2/layout/IconVerticalSolidList"/>
    <dgm:cxn modelId="{B357CA8E-AD77-4E51-8E46-08C85591E2C5}" type="presParOf" srcId="{3C885612-4E59-4236-B6BA-28CC9AC431D4}" destId="{29FDD8B5-4178-424B-8ABC-3C119DDA8D0F}" srcOrd="1" destOrd="0" presId="urn:microsoft.com/office/officeart/2018/2/layout/IconVerticalSolidList"/>
    <dgm:cxn modelId="{C9E0545B-6ABF-49CE-8C1F-D9E535074CD6}" type="presParOf" srcId="{3C885612-4E59-4236-B6BA-28CC9AC431D4}" destId="{2C2DC043-B569-4587-9EF3-3F704D655DF0}" srcOrd="2" destOrd="0" presId="urn:microsoft.com/office/officeart/2018/2/layout/IconVerticalSolidList"/>
    <dgm:cxn modelId="{D5C771E4-A71C-4314-B77D-DD52BB72EA6A}" type="presParOf" srcId="{3C885612-4E59-4236-B6BA-28CC9AC431D4}" destId="{DF95AC09-8527-4FE7-BEEE-53E4B1543D2F}" srcOrd="3" destOrd="0" presId="urn:microsoft.com/office/officeart/2018/2/layout/IconVerticalSolidList"/>
    <dgm:cxn modelId="{B8EE097D-28D1-406C-9D6E-B0EA26C7F888}" type="presParOf" srcId="{1456BF7C-05ED-4C34-A8C3-714A650CB99E}" destId="{F4BE45B9-31D3-43AB-B462-8AD5F873CA7D}" srcOrd="5" destOrd="0" presId="urn:microsoft.com/office/officeart/2018/2/layout/IconVerticalSolidList"/>
    <dgm:cxn modelId="{61C5EA46-9A23-44AB-A270-4FFB9C43AA9C}" type="presParOf" srcId="{1456BF7C-05ED-4C34-A8C3-714A650CB99E}" destId="{CEF6B894-FC3E-4F7B-909A-C9040FDD752B}" srcOrd="6" destOrd="0" presId="urn:microsoft.com/office/officeart/2018/2/layout/IconVerticalSolidList"/>
    <dgm:cxn modelId="{C09B14D3-2656-43BB-8341-C9B90FBC5F61}" type="presParOf" srcId="{CEF6B894-FC3E-4F7B-909A-C9040FDD752B}" destId="{94EA3BBA-5627-4B96-8D11-672C55FF6112}" srcOrd="0" destOrd="0" presId="urn:microsoft.com/office/officeart/2018/2/layout/IconVerticalSolidList"/>
    <dgm:cxn modelId="{48726B22-7AF5-4978-A3C0-2310BD8B9AD1}" type="presParOf" srcId="{CEF6B894-FC3E-4F7B-909A-C9040FDD752B}" destId="{16783B30-1CD1-46D6-9448-EC8B39DF4B6F}" srcOrd="1" destOrd="0" presId="urn:microsoft.com/office/officeart/2018/2/layout/IconVerticalSolidList"/>
    <dgm:cxn modelId="{F81B949A-5C87-4017-9999-14964A2BDC1A}" type="presParOf" srcId="{CEF6B894-FC3E-4F7B-909A-C9040FDD752B}" destId="{695FE42A-7C65-4B14-AECD-8786BBBC2116}" srcOrd="2" destOrd="0" presId="urn:microsoft.com/office/officeart/2018/2/layout/IconVerticalSolidList"/>
    <dgm:cxn modelId="{13CDEC14-6A94-4E35-9545-EAC82CB7E1B6}" type="presParOf" srcId="{CEF6B894-FC3E-4F7B-909A-C9040FDD752B}" destId="{B17547D1-0F85-4B3E-9742-4FCA507B9F8A}" srcOrd="3" destOrd="0" presId="urn:microsoft.com/office/officeart/2018/2/layout/IconVerticalSolidList"/>
    <dgm:cxn modelId="{466E9758-687F-430F-B473-3572AA826652}" type="presParOf" srcId="{1456BF7C-05ED-4C34-A8C3-714A650CB99E}" destId="{A0D22323-1366-4826-AACF-20E06D8FCE12}" srcOrd="7" destOrd="0" presId="urn:microsoft.com/office/officeart/2018/2/layout/IconVerticalSolidList"/>
    <dgm:cxn modelId="{0C8A91A0-2FCA-4151-9D06-E14091F07E3B}" type="presParOf" srcId="{1456BF7C-05ED-4C34-A8C3-714A650CB99E}" destId="{DF8C662D-9144-4E84-AC9F-1246786E6B3E}" srcOrd="8" destOrd="0" presId="urn:microsoft.com/office/officeart/2018/2/layout/IconVerticalSolidList"/>
    <dgm:cxn modelId="{F8B99B0B-FDF2-478E-A4DC-ADEF449203E0}" type="presParOf" srcId="{DF8C662D-9144-4E84-AC9F-1246786E6B3E}" destId="{170AA451-DE66-4B8D-9CA5-F7BE24322F63}" srcOrd="0" destOrd="0" presId="urn:microsoft.com/office/officeart/2018/2/layout/IconVerticalSolidList"/>
    <dgm:cxn modelId="{F6C95BBE-33F8-4239-81E3-841D281ED7F9}" type="presParOf" srcId="{DF8C662D-9144-4E84-AC9F-1246786E6B3E}" destId="{9CBEEF88-2644-43A7-9CC3-03996ABF253C}" srcOrd="1" destOrd="0" presId="urn:microsoft.com/office/officeart/2018/2/layout/IconVerticalSolidList"/>
    <dgm:cxn modelId="{8D808AB8-83D4-4200-9EEE-E7298FF95C2F}" type="presParOf" srcId="{DF8C662D-9144-4E84-AC9F-1246786E6B3E}" destId="{84DFC2D3-FAF1-478C-ACFE-582F13D29C8A}" srcOrd="2" destOrd="0" presId="urn:microsoft.com/office/officeart/2018/2/layout/IconVerticalSolidList"/>
    <dgm:cxn modelId="{D1314C09-B7A7-40F8-AC92-4402A97C19C5}" type="presParOf" srcId="{DF8C662D-9144-4E84-AC9F-1246786E6B3E}" destId="{E13B106D-C9F2-46BC-A2F4-D7EC7D99DE73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3B0BF-9573-4BB6-A7EE-267C810C7C2B}">
      <dsp:nvSpPr>
        <dsp:cNvPr id="0" name=""/>
        <dsp:cNvSpPr/>
      </dsp:nvSpPr>
      <dsp:spPr>
        <a:xfrm>
          <a:off x="0" y="3142"/>
          <a:ext cx="7543800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DDB16-3628-46EB-AAC1-758669CB4314}">
      <dsp:nvSpPr>
        <dsp:cNvPr id="0" name=""/>
        <dsp:cNvSpPr/>
      </dsp:nvSpPr>
      <dsp:spPr>
        <a:xfrm>
          <a:off x="202495" y="153759"/>
          <a:ext cx="368173" cy="3681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0FAA74-C421-4FB5-A5A5-737CBF0CB8DB}">
      <dsp:nvSpPr>
        <dsp:cNvPr id="0" name=""/>
        <dsp:cNvSpPr/>
      </dsp:nvSpPr>
      <dsp:spPr>
        <a:xfrm>
          <a:off x="773164" y="3142"/>
          <a:ext cx="6770635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Ressources globales</a:t>
          </a:r>
        </a:p>
      </dsp:txBody>
      <dsp:txXfrm>
        <a:off x="773164" y="3142"/>
        <a:ext cx="6770635" cy="669406"/>
      </dsp:txXfrm>
    </dsp:sp>
    <dsp:sp modelId="{2ADE7E94-A136-4427-8AD4-7B02B798DD80}">
      <dsp:nvSpPr>
        <dsp:cNvPr id="0" name=""/>
        <dsp:cNvSpPr/>
      </dsp:nvSpPr>
      <dsp:spPr>
        <a:xfrm>
          <a:off x="0" y="839900"/>
          <a:ext cx="7543800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89B3B-7772-4D09-B057-BF1711EFB286}">
      <dsp:nvSpPr>
        <dsp:cNvPr id="0" name=""/>
        <dsp:cNvSpPr/>
      </dsp:nvSpPr>
      <dsp:spPr>
        <a:xfrm>
          <a:off x="202495" y="990517"/>
          <a:ext cx="368173" cy="3681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A6939-BA65-477E-A940-85F8F0B59314}">
      <dsp:nvSpPr>
        <dsp:cNvPr id="0" name=""/>
        <dsp:cNvSpPr/>
      </dsp:nvSpPr>
      <dsp:spPr>
        <a:xfrm>
          <a:off x="773164" y="839900"/>
          <a:ext cx="6770635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A. Budget Convention Territoriale Globale (CTG)</a:t>
          </a:r>
        </a:p>
      </dsp:txBody>
      <dsp:txXfrm>
        <a:off x="773164" y="839900"/>
        <a:ext cx="6770635" cy="669406"/>
      </dsp:txXfrm>
    </dsp:sp>
    <dsp:sp modelId="{A4346054-4D0E-43DF-B033-BFB8AC4C8D8D}">
      <dsp:nvSpPr>
        <dsp:cNvPr id="0" name=""/>
        <dsp:cNvSpPr/>
      </dsp:nvSpPr>
      <dsp:spPr>
        <a:xfrm>
          <a:off x="0" y="1676659"/>
          <a:ext cx="7543800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FDD8B5-4178-424B-8ABC-3C119DDA8D0F}">
      <dsp:nvSpPr>
        <dsp:cNvPr id="0" name=""/>
        <dsp:cNvSpPr/>
      </dsp:nvSpPr>
      <dsp:spPr>
        <a:xfrm>
          <a:off x="202495" y="1827275"/>
          <a:ext cx="368173" cy="3681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95AC09-8527-4FE7-BEEE-53E4B1543D2F}">
      <dsp:nvSpPr>
        <dsp:cNvPr id="0" name=""/>
        <dsp:cNvSpPr/>
      </dsp:nvSpPr>
      <dsp:spPr>
        <a:xfrm>
          <a:off x="773164" y="1676659"/>
          <a:ext cx="6770635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B. Budget Relais Petite Enfance (RPE)</a:t>
          </a:r>
        </a:p>
      </dsp:txBody>
      <dsp:txXfrm>
        <a:off x="773164" y="1676659"/>
        <a:ext cx="6770635" cy="669406"/>
      </dsp:txXfrm>
    </dsp:sp>
    <dsp:sp modelId="{94EA3BBA-5627-4B96-8D11-672C55FF6112}">
      <dsp:nvSpPr>
        <dsp:cNvPr id="0" name=""/>
        <dsp:cNvSpPr/>
      </dsp:nvSpPr>
      <dsp:spPr>
        <a:xfrm>
          <a:off x="0" y="2513417"/>
          <a:ext cx="7543800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783B30-1CD1-46D6-9448-EC8B39DF4B6F}">
      <dsp:nvSpPr>
        <dsp:cNvPr id="0" name=""/>
        <dsp:cNvSpPr/>
      </dsp:nvSpPr>
      <dsp:spPr>
        <a:xfrm>
          <a:off x="202495" y="2664033"/>
          <a:ext cx="368173" cy="3681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47D1-0F85-4B3E-9742-4FCA507B9F8A}">
      <dsp:nvSpPr>
        <dsp:cNvPr id="0" name=""/>
        <dsp:cNvSpPr/>
      </dsp:nvSpPr>
      <dsp:spPr>
        <a:xfrm>
          <a:off x="773164" y="2513417"/>
          <a:ext cx="6770635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46" tIns="70846" rIns="70846" bIns="70846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C. Budget Enfance / jeunesse</a:t>
          </a:r>
        </a:p>
      </dsp:txBody>
      <dsp:txXfrm>
        <a:off x="773164" y="2513417"/>
        <a:ext cx="6770635" cy="669406"/>
      </dsp:txXfrm>
    </dsp:sp>
    <dsp:sp modelId="{170AA451-DE66-4B8D-9CA5-F7BE24322F63}">
      <dsp:nvSpPr>
        <dsp:cNvPr id="0" name=""/>
        <dsp:cNvSpPr/>
      </dsp:nvSpPr>
      <dsp:spPr>
        <a:xfrm>
          <a:off x="0" y="3350175"/>
          <a:ext cx="7543800" cy="6694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BEEF88-2644-43A7-9CC3-03996ABF253C}">
      <dsp:nvSpPr>
        <dsp:cNvPr id="0" name=""/>
        <dsp:cNvSpPr/>
      </dsp:nvSpPr>
      <dsp:spPr>
        <a:xfrm>
          <a:off x="202495" y="3500792"/>
          <a:ext cx="368173" cy="36817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3B106D-C9F2-46BC-A2F4-D7EC7D99DE73}">
      <dsp:nvSpPr>
        <dsp:cNvPr id="0" name=""/>
        <dsp:cNvSpPr/>
      </dsp:nvSpPr>
      <dsp:spPr>
        <a:xfrm>
          <a:off x="773164" y="3350175"/>
          <a:ext cx="6770635" cy="669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084" tIns="0" rIns="22208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D. Vie </a:t>
          </a:r>
          <a:r>
            <a:rPr lang="fr-FR" sz="1900" kern="1200" dirty="0">
              <a:latin typeface="Calibri" panose="020F0502020204030204"/>
              <a:ea typeface="+mn-ea"/>
              <a:cs typeface="+mn-cs"/>
            </a:rPr>
            <a:t>Sociale / personnes Agées</a:t>
          </a:r>
        </a:p>
      </dsp:txBody>
      <dsp:txXfrm>
        <a:off x="773164" y="3350175"/>
        <a:ext cx="6770635" cy="669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12E90-DBF1-412A-840B-8EA4A71D79A6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9DD71-E19B-4911-BCD5-D3A4ECFD13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9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492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976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203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435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744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387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813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9DD71-E19B-4911-BCD5-D3A4ECFD13C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27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8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5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88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9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45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71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4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3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55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7924680" y="6356520"/>
            <a:ext cx="76104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B568972E-BBBE-4CF7-A931-B62B576F0997}" type="slidenum">
              <a:rPr lang="fr-FR" sz="1200" strike="noStrike">
                <a:solidFill>
                  <a:srgbClr val="035C75"/>
                </a:solidFill>
                <a:latin typeface="Constantia"/>
                <a:ea typeface="DejaVu Sans"/>
              </a:rPr>
              <a:t>1</a:t>
            </a:fld>
            <a:endParaRPr/>
          </a:p>
        </p:txBody>
      </p:sp>
      <p:pic>
        <p:nvPicPr>
          <p:cNvPr id="41" name="Espace réservé du contenu 4"/>
          <p:cNvPicPr/>
          <p:nvPr/>
        </p:nvPicPr>
        <p:blipFill>
          <a:blip r:embed="rId2"/>
          <a:stretch/>
        </p:blipFill>
        <p:spPr>
          <a:xfrm>
            <a:off x="2325600" y="3671086"/>
            <a:ext cx="4275000" cy="210240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-108360" y="1412640"/>
            <a:ext cx="9142920" cy="2405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fr-FR" sz="4800" strike="noStrike" dirty="0">
                <a:solidFill>
                  <a:srgbClr val="0B5394"/>
                </a:solidFill>
                <a:latin typeface="Constantia"/>
                <a:ea typeface="DejaVu Sans"/>
              </a:rPr>
              <a:t>Commission Enfance Jeunesse</a:t>
            </a:r>
          </a:p>
          <a:p>
            <a:pPr algn="ctr">
              <a:lnSpc>
                <a:spcPct val="100000"/>
              </a:lnSpc>
            </a:pPr>
            <a:r>
              <a:rPr lang="fr-FR" sz="4800" dirty="0">
                <a:solidFill>
                  <a:srgbClr val="0B5394"/>
                </a:solidFill>
                <a:latin typeface="Constantia"/>
              </a:rPr>
              <a:t>Culture Loisirs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fr-FR" sz="2800" dirty="0">
                <a:solidFill>
                  <a:srgbClr val="0B5394"/>
                </a:solidFill>
                <a:latin typeface="Constantia"/>
                <a:ea typeface="DejaVu Sans"/>
              </a:rPr>
              <a:t>02</a:t>
            </a:r>
            <a:r>
              <a:rPr lang="fr-FR" sz="2800" strike="noStrike" dirty="0">
                <a:solidFill>
                  <a:srgbClr val="0B5394"/>
                </a:solidFill>
                <a:latin typeface="Constantia"/>
                <a:ea typeface="DejaVu Sans"/>
              </a:rPr>
              <a:t>/03/2023</a:t>
            </a:r>
            <a:endParaRPr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94C270-099C-6937-D3DD-83D20E223CE3}"/>
              </a:ext>
            </a:extLst>
          </p:cNvPr>
          <p:cNvSpPr/>
          <p:nvPr/>
        </p:nvSpPr>
        <p:spPr>
          <a:xfrm>
            <a:off x="3048286" y="5748120"/>
            <a:ext cx="3047428" cy="32812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Les</a:t>
            </a:r>
            <a:r>
              <a:rPr lang="fr-FR" dirty="0"/>
              <a:t> </a:t>
            </a:r>
            <a:r>
              <a:rPr lang="fr-FR" sz="1200" dirty="0">
                <a:solidFill>
                  <a:schemeClr val="tx1"/>
                </a:solidFill>
              </a:rPr>
              <a:t>éléments modifiés sont surlignés en jaune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100" b="1" dirty="0" err="1">
                <a:solidFill>
                  <a:srgbClr val="FFFFFF"/>
                </a:solidFill>
              </a:rPr>
              <a:t>Valorisation</a:t>
            </a:r>
            <a:r>
              <a:rPr lang="en-US" sz="3100" b="1" dirty="0">
                <a:solidFill>
                  <a:srgbClr val="FFFFFF"/>
                </a:solidFill>
              </a:rPr>
              <a:t> des </a:t>
            </a:r>
            <a:r>
              <a:rPr lang="en-US" sz="3100" b="1" dirty="0" err="1">
                <a:solidFill>
                  <a:srgbClr val="FFFFFF"/>
                </a:solidFill>
              </a:rPr>
              <a:t>locaux</a:t>
            </a:r>
            <a:r>
              <a:rPr lang="en-US" sz="3100" b="1" dirty="0">
                <a:solidFill>
                  <a:srgbClr val="FFFFFF"/>
                </a:solidFill>
              </a:rPr>
              <a:t> et matériel </a:t>
            </a:r>
            <a:r>
              <a:rPr lang="en-US" sz="3100" b="1" dirty="0" err="1">
                <a:solidFill>
                  <a:srgbClr val="FFFFFF"/>
                </a:solidFill>
              </a:rPr>
              <a:t>informatique</a:t>
            </a:r>
            <a:r>
              <a:rPr lang="en-US" sz="31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FD9A124-F70B-7E7A-2334-73932FFEA6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119341"/>
              </p:ext>
            </p:extLst>
          </p:nvPr>
        </p:nvGraphicFramePr>
        <p:xfrm>
          <a:off x="3556397" y="516837"/>
          <a:ext cx="5013862" cy="5724713"/>
        </p:xfrm>
        <a:graphic>
          <a:graphicData uri="http://schemas.openxmlformats.org/drawingml/2006/table">
            <a:tbl>
              <a:tblPr/>
              <a:tblGrid>
                <a:gridCol w="3272921">
                  <a:extLst>
                    <a:ext uri="{9D8B030D-6E8A-4147-A177-3AD203B41FA5}">
                      <a16:colId xmlns:a16="http://schemas.microsoft.com/office/drawing/2014/main" val="2956638160"/>
                    </a:ext>
                  </a:extLst>
                </a:gridCol>
                <a:gridCol w="1740941">
                  <a:extLst>
                    <a:ext uri="{9D8B030D-6E8A-4147-A177-3AD203B41FA5}">
                      <a16:colId xmlns:a16="http://schemas.microsoft.com/office/drawing/2014/main" val="1152472714"/>
                    </a:ext>
                  </a:extLst>
                </a:gridCol>
              </a:tblGrid>
              <a:tr h="24845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 d'investissement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417632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703071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Communauté de communes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3 000 €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55415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TTC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3 000 €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806154"/>
                  </a:ext>
                </a:extLst>
              </a:tr>
              <a:tr h="366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58320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Dépenses d'investissement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735808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595087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Materiel informatique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3 000 €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70246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TTC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3 000 €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032642"/>
                  </a:ext>
                </a:extLst>
              </a:tr>
              <a:tr h="366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759064"/>
                  </a:ext>
                </a:extLst>
              </a:tr>
              <a:tr h="36651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17697"/>
                  </a:ext>
                </a:extLst>
              </a:tr>
              <a:tr h="826874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Valorisation des équipements mis à disposition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430" marR="122430" marT="61215" marB="612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027613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Détail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 2023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93612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ULAMIR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18 100 €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163376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poussins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10 800 € 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396037"/>
                  </a:ext>
                </a:extLst>
              </a:tr>
              <a:tr h="27710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46798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fr-FR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28 900 € </a:t>
                      </a:r>
                      <a:endParaRPr lang="fr-F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53" marR="12753" marT="1275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803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85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42120-1710-07DF-7F97-10BE068786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2654" y="193820"/>
            <a:ext cx="8358692" cy="702366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sz="3200" dirty="0"/>
              <a:t>Financement des BAFA – Modifications de proposition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9531A65-1C35-43B2-8105-E3C42371D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967520"/>
              </p:ext>
            </p:extLst>
          </p:nvPr>
        </p:nvGraphicFramePr>
        <p:xfrm>
          <a:off x="392654" y="1542517"/>
          <a:ext cx="8039136" cy="3887434"/>
        </p:xfrm>
        <a:graphic>
          <a:graphicData uri="http://schemas.openxmlformats.org/drawingml/2006/table">
            <a:tbl>
              <a:tblPr/>
              <a:tblGrid>
                <a:gridCol w="893237">
                  <a:extLst>
                    <a:ext uri="{9D8B030D-6E8A-4147-A177-3AD203B41FA5}">
                      <a16:colId xmlns:a16="http://schemas.microsoft.com/office/drawing/2014/main" val="2209208507"/>
                    </a:ext>
                  </a:extLst>
                </a:gridCol>
                <a:gridCol w="853330">
                  <a:extLst>
                    <a:ext uri="{9D8B030D-6E8A-4147-A177-3AD203B41FA5}">
                      <a16:colId xmlns:a16="http://schemas.microsoft.com/office/drawing/2014/main" val="808439167"/>
                    </a:ext>
                  </a:extLst>
                </a:gridCol>
                <a:gridCol w="579392">
                  <a:extLst>
                    <a:ext uri="{9D8B030D-6E8A-4147-A177-3AD203B41FA5}">
                      <a16:colId xmlns:a16="http://schemas.microsoft.com/office/drawing/2014/main" val="3054571859"/>
                    </a:ext>
                  </a:extLst>
                </a:gridCol>
                <a:gridCol w="913658">
                  <a:extLst>
                    <a:ext uri="{9D8B030D-6E8A-4147-A177-3AD203B41FA5}">
                      <a16:colId xmlns:a16="http://schemas.microsoft.com/office/drawing/2014/main" val="3303421594"/>
                    </a:ext>
                  </a:extLst>
                </a:gridCol>
                <a:gridCol w="646245">
                  <a:extLst>
                    <a:ext uri="{9D8B030D-6E8A-4147-A177-3AD203B41FA5}">
                      <a16:colId xmlns:a16="http://schemas.microsoft.com/office/drawing/2014/main" val="1496926021"/>
                    </a:ext>
                  </a:extLst>
                </a:gridCol>
                <a:gridCol w="1192211">
                  <a:extLst>
                    <a:ext uri="{9D8B030D-6E8A-4147-A177-3AD203B41FA5}">
                      <a16:colId xmlns:a16="http://schemas.microsoft.com/office/drawing/2014/main" val="1984461975"/>
                    </a:ext>
                  </a:extLst>
                </a:gridCol>
                <a:gridCol w="980510">
                  <a:extLst>
                    <a:ext uri="{9D8B030D-6E8A-4147-A177-3AD203B41FA5}">
                      <a16:colId xmlns:a16="http://schemas.microsoft.com/office/drawing/2014/main" val="1911145757"/>
                    </a:ext>
                  </a:extLst>
                </a:gridCol>
                <a:gridCol w="1039809">
                  <a:extLst>
                    <a:ext uri="{9D8B030D-6E8A-4147-A177-3AD203B41FA5}">
                      <a16:colId xmlns:a16="http://schemas.microsoft.com/office/drawing/2014/main" val="3015370129"/>
                    </a:ext>
                  </a:extLst>
                </a:gridCol>
                <a:gridCol w="940744">
                  <a:extLst>
                    <a:ext uri="{9D8B030D-6E8A-4147-A177-3AD203B41FA5}">
                      <a16:colId xmlns:a16="http://schemas.microsoft.com/office/drawing/2014/main" val="3160913391"/>
                    </a:ext>
                  </a:extLst>
                </a:gridCol>
              </a:tblGrid>
              <a:tr h="4556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COMMUNES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POPULATION*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pop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ENF. - 17 ans**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-17 ans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COMMUNES***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CHARGES COMMUNES****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297081"/>
                          </a:solidFill>
                          <a:effectLst/>
                          <a:latin typeface="Calibri" panose="020F0502020204030204" pitchFamily="34" charset="0"/>
                        </a:rPr>
                        <a:t> Ancienne proposition 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297081"/>
                          </a:solidFill>
                          <a:effectLst/>
                          <a:latin typeface="Calibri" panose="020F0502020204030204" pitchFamily="34" charset="0"/>
                        </a:rPr>
                        <a:t> Augmentation par commune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227156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ARGOL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4,45%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4,58%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4,51%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201,61 €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148,95 €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52,66 €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441226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CAMARET/MER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2466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10,99%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7,29%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9,14%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408,58 €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301,61 €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106,97 €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73062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CROZON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7386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32,91%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1087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29,46%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31,19%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1 394,27 €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1 029,15 €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365,12 €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666789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LANDEVENNEC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56,77 €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41,91 €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14,86 €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836755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LANVEOC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9,57%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427,80 €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315,67 €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112,13 €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001291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FAOU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1744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7,77%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9,46%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8,61%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384,89 €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284,29 €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100,60 €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16589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PONT-DE-BUIS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3639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16,22%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20,27%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18,24%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815,37 €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602,05 €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213,32 €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52359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ROSCANVEL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2,66%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142,60 €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105,29 €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37,31 €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02459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ROSNOËN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4,27%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4,44%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198,48 €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146,46 €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52,02 €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039741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TELGRUC/MER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2098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9,35%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10,33%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9,84%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439,87 €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324,63 €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115,24 € </a:t>
                      </a:r>
                    </a:p>
                  </a:txBody>
                  <a:tcPr marL="6415" marR="6415" marT="6415" marB="0" anchor="ctr">
                    <a:lnL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549890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endParaRPr lang="fr-FR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95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E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783459"/>
                  </a:ext>
                </a:extLst>
              </a:tr>
              <a:tr h="28598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22440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3690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4 470,25 €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3 300,00 € </a:t>
                      </a:r>
                    </a:p>
                  </a:txBody>
                  <a:tcPr marL="6415" marR="6415" marT="641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1 170,25 € </a:t>
                      </a:r>
                    </a:p>
                  </a:txBody>
                  <a:tcPr marL="6415" marR="6415" marT="64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57888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621A3D10-5C6A-C2F4-9B94-7B130523DB2E}"/>
              </a:ext>
            </a:extLst>
          </p:cNvPr>
          <p:cNvSpPr txBox="1"/>
          <p:nvPr/>
        </p:nvSpPr>
        <p:spPr>
          <a:xfrm>
            <a:off x="392654" y="896186"/>
            <a:ext cx="75642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/>
              <a:t>12 BAFA financés : soit 12 x 550 €/Moyenne = 6 600 €</a:t>
            </a:r>
          </a:p>
          <a:p>
            <a:pPr algn="ctr"/>
            <a:r>
              <a:rPr lang="fr-FR" sz="1200" b="1" dirty="0"/>
              <a:t>Financement pris en charge par la caf : 7 BAFA x 304,25€ = 2129,75 €</a:t>
            </a:r>
          </a:p>
          <a:p>
            <a:pPr algn="ctr"/>
            <a:r>
              <a:rPr lang="fr-FR" sz="1200" b="1" dirty="0"/>
              <a:t>Le reste à charge des communes 6 600 – 2 129,45 = 4 470, 25 via une clé de répartition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016858-F649-DF85-8BE5-21EE0EAD6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43896"/>
              </p:ext>
            </p:extLst>
          </p:nvPr>
        </p:nvGraphicFramePr>
        <p:xfrm>
          <a:off x="392654" y="5604409"/>
          <a:ext cx="4673101" cy="471873"/>
        </p:xfrm>
        <a:graphic>
          <a:graphicData uri="http://schemas.openxmlformats.org/drawingml/2006/table">
            <a:tbl>
              <a:tblPr/>
              <a:tblGrid>
                <a:gridCol w="1661102">
                  <a:extLst>
                    <a:ext uri="{9D8B030D-6E8A-4147-A177-3AD203B41FA5}">
                      <a16:colId xmlns:a16="http://schemas.microsoft.com/office/drawing/2014/main" val="1693581054"/>
                    </a:ext>
                  </a:extLst>
                </a:gridCol>
                <a:gridCol w="830551">
                  <a:extLst>
                    <a:ext uri="{9D8B030D-6E8A-4147-A177-3AD203B41FA5}">
                      <a16:colId xmlns:a16="http://schemas.microsoft.com/office/drawing/2014/main" val="459073522"/>
                    </a:ext>
                  </a:extLst>
                </a:gridCol>
                <a:gridCol w="830551">
                  <a:extLst>
                    <a:ext uri="{9D8B030D-6E8A-4147-A177-3AD203B41FA5}">
                      <a16:colId xmlns:a16="http://schemas.microsoft.com/office/drawing/2014/main" val="2233733747"/>
                    </a:ext>
                  </a:extLst>
                </a:gridCol>
                <a:gridCol w="1350897">
                  <a:extLst>
                    <a:ext uri="{9D8B030D-6E8A-4147-A177-3AD203B41FA5}">
                      <a16:colId xmlns:a16="http://schemas.microsoft.com/office/drawing/2014/main" val="644300553"/>
                    </a:ext>
                  </a:extLst>
                </a:gridCol>
              </a:tblGrid>
              <a:tr h="190792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chiffres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insee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populations en vigueur au 1er janvier 2022</a:t>
                      </a:r>
                    </a:p>
                  </a:txBody>
                  <a:tcPr marL="6761" marR="6761" marT="67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63540"/>
                  </a:ext>
                </a:extLst>
              </a:tr>
              <a:tr h="190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 Données CAF 2020</a:t>
                      </a:r>
                    </a:p>
                  </a:txBody>
                  <a:tcPr marL="6761" marR="6761" marT="67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1" marR="6761" marT="67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1" marR="6761" marT="67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761" marR="6761" marT="67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761470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382C1C36-CDAB-C34C-4BED-914A6003B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97529"/>
              </p:ext>
            </p:extLst>
          </p:nvPr>
        </p:nvGraphicFramePr>
        <p:xfrm>
          <a:off x="4078245" y="5604408"/>
          <a:ext cx="4673101" cy="471873"/>
        </p:xfrm>
        <a:graphic>
          <a:graphicData uri="http://schemas.openxmlformats.org/drawingml/2006/table">
            <a:tbl>
              <a:tblPr/>
              <a:tblGrid>
                <a:gridCol w="2491653">
                  <a:extLst>
                    <a:ext uri="{9D8B030D-6E8A-4147-A177-3AD203B41FA5}">
                      <a16:colId xmlns:a16="http://schemas.microsoft.com/office/drawing/2014/main" val="1001400703"/>
                    </a:ext>
                  </a:extLst>
                </a:gridCol>
                <a:gridCol w="830551">
                  <a:extLst>
                    <a:ext uri="{9D8B030D-6E8A-4147-A177-3AD203B41FA5}">
                      <a16:colId xmlns:a16="http://schemas.microsoft.com/office/drawing/2014/main" val="184614946"/>
                    </a:ext>
                  </a:extLst>
                </a:gridCol>
                <a:gridCol w="1350897">
                  <a:extLst>
                    <a:ext uri="{9D8B030D-6E8A-4147-A177-3AD203B41FA5}">
                      <a16:colId xmlns:a16="http://schemas.microsoft.com/office/drawing/2014/main" val="1143440503"/>
                    </a:ext>
                  </a:extLst>
                </a:gridCol>
              </a:tblGrid>
              <a:tr h="19079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***( %pop x %enfants -17) /2</a:t>
                      </a:r>
                    </a:p>
                  </a:txBody>
                  <a:tcPr marL="6761" marR="6761" marT="67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1" marR="6761" marT="67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marL="6761" marR="6761" marT="67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793125"/>
                  </a:ext>
                </a:extLst>
              </a:tr>
              <a:tr h="190792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 Versement à effectuer à la communauté de communes</a:t>
                      </a:r>
                    </a:p>
                  </a:txBody>
                  <a:tcPr marL="6761" marR="6761" marT="67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28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8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1C4952-FE4B-010E-4DEB-646E9E0FB817}"/>
              </a:ext>
            </a:extLst>
          </p:cNvPr>
          <p:cNvSpPr/>
          <p:nvPr/>
        </p:nvSpPr>
        <p:spPr>
          <a:xfrm>
            <a:off x="621792" y="292608"/>
            <a:ext cx="7876032" cy="69494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ysClr val="windowText" lastClr="000000"/>
                </a:solidFill>
              </a:rPr>
              <a:t>Prochaine commission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1681404-E297-FC1B-15D0-141F5ADF9C1D}"/>
              </a:ext>
            </a:extLst>
          </p:cNvPr>
          <p:cNvSpPr txBox="1"/>
          <p:nvPr/>
        </p:nvSpPr>
        <p:spPr>
          <a:xfrm>
            <a:off x="707136" y="1548384"/>
            <a:ext cx="76809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Date proposée : mardi 28 mars à 18h</a:t>
            </a:r>
          </a:p>
          <a:p>
            <a:endParaRPr lang="fr-FR" sz="3200" dirty="0"/>
          </a:p>
          <a:p>
            <a:pPr marL="457200" indent="-457200">
              <a:buFont typeface="Symbol" panose="05050102010706020507" pitchFamily="18" charset="2"/>
              <a:buChar char="Þ"/>
            </a:pPr>
            <a:r>
              <a:rPr lang="fr-FR" sz="2800" dirty="0"/>
              <a:t>Définition des axes prioritaires pour 2023</a:t>
            </a:r>
          </a:p>
          <a:p>
            <a:pPr marL="457200" indent="-457200">
              <a:buFont typeface="Symbol" panose="05050102010706020507" pitchFamily="18" charset="2"/>
              <a:buChar char="Þ"/>
            </a:pPr>
            <a:r>
              <a:rPr lang="fr-FR" sz="2800" dirty="0"/>
              <a:t>Définition des modalités de travail : élus techniciens</a:t>
            </a:r>
          </a:p>
          <a:p>
            <a:r>
              <a:rPr lang="fr-F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049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0BD901-96AD-E647-0FE6-0229A12670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Culture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E3C32-2081-77F7-1632-B23FDA9C2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Budgets Centre culturel l’</a:t>
            </a:r>
            <a:r>
              <a:rPr lang="fr-FR" dirty="0" err="1"/>
              <a:t>Amethyste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773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10DA03B-1096-CDAD-FF79-DB683FCDC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934402"/>
            <a:ext cx="849630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090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6E1DB14-779B-68E3-3E9C-7F5206A66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785812"/>
            <a:ext cx="8496300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401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D4CD0DD-4BDD-6EBE-1180-82D4AF50C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12" y="416242"/>
            <a:ext cx="787717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22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7B0E2-3074-FDDD-B1B7-17A1E2B8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diverse culture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D7EBBF-FF9C-12A0-88A4-A739BF03E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alibri" panose="020F0502020204030204" pitchFamily="34" charset="0"/>
              <a:buChar char="•"/>
            </a:pPr>
            <a:r>
              <a:rPr lang="fr-FR" sz="2400" dirty="0"/>
              <a:t>Réunion technique des acteurs culturels pour l’agenda, </a:t>
            </a:r>
            <a:br>
              <a:rPr lang="fr-FR" sz="2400" dirty="0"/>
            </a:br>
            <a:r>
              <a:rPr lang="fr-FR" sz="2400" dirty="0"/>
              <a:t>la coordination des plannings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97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19597A-8B4A-D539-7003-97EC8DA6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6721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56959" y="190040"/>
            <a:ext cx="8228520" cy="7554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fr-FR" sz="5000" dirty="0">
                <a:solidFill>
                  <a:srgbClr val="21B2C9"/>
                </a:solidFill>
                <a:latin typeface="Calibri"/>
              </a:rPr>
              <a:t>ORDRE DU JOUR</a:t>
            </a:r>
            <a:endParaRPr dirty="0"/>
          </a:p>
        </p:txBody>
      </p:sp>
      <p:sp>
        <p:nvSpPr>
          <p:cNvPr id="44" name="CustomShape 2"/>
          <p:cNvSpPr/>
          <p:nvPr/>
        </p:nvSpPr>
        <p:spPr>
          <a:xfrm>
            <a:off x="333833" y="1469388"/>
            <a:ext cx="8810167" cy="4861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45" name="CustomShape 3"/>
          <p:cNvSpPr/>
          <p:nvPr/>
        </p:nvSpPr>
        <p:spPr>
          <a:xfrm>
            <a:off x="7924680" y="6356520"/>
            <a:ext cx="76104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FC296BD4-2C74-498F-9AAC-614A540377B7}" type="slidenum">
              <a:rPr lang="fr-FR" sz="1200" strike="noStrike">
                <a:solidFill>
                  <a:srgbClr val="035C75"/>
                </a:solidFill>
                <a:latin typeface="Constantia"/>
                <a:ea typeface="DejaVu Sans"/>
              </a:rPr>
              <a:t>2</a:t>
            </a:fld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903A7B6-722F-CF7F-0E90-5782A87DDB2B}"/>
              </a:ext>
            </a:extLst>
          </p:cNvPr>
          <p:cNvSpPr txBox="1"/>
          <p:nvPr/>
        </p:nvSpPr>
        <p:spPr>
          <a:xfrm>
            <a:off x="380085" y="1511131"/>
            <a:ext cx="843008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fr-FR" sz="3200" b="1" dirty="0">
                <a:solidFill>
                  <a:schemeClr val="tx2"/>
                </a:solidFill>
              </a:rPr>
              <a:t>CTG</a:t>
            </a:r>
            <a:endParaRPr lang="fr-FR" sz="3200" dirty="0">
              <a:solidFill>
                <a:schemeClr val="tx2"/>
              </a:solidFill>
            </a:endParaRPr>
          </a:p>
          <a:p>
            <a:r>
              <a:rPr lang="fr-FR" sz="2800" dirty="0">
                <a:solidFill>
                  <a:schemeClr val="tx2"/>
                </a:solidFill>
              </a:rPr>
              <a:t>1/ Budget Prévisionnel 2023</a:t>
            </a:r>
          </a:p>
          <a:p>
            <a:r>
              <a:rPr lang="fr-FR" sz="2800" dirty="0">
                <a:solidFill>
                  <a:schemeClr val="tx2"/>
                </a:solidFill>
              </a:rPr>
              <a:t>2/ Questions diverses</a:t>
            </a:r>
          </a:p>
          <a:p>
            <a:endParaRPr lang="fr-FR" sz="2800" dirty="0">
              <a:solidFill>
                <a:schemeClr val="tx2"/>
              </a:solidFill>
            </a:endParaRPr>
          </a:p>
          <a:p>
            <a:r>
              <a:rPr lang="fr-FR" sz="3200" b="1" dirty="0">
                <a:solidFill>
                  <a:schemeClr val="tx2"/>
                </a:solidFill>
              </a:rPr>
              <a:t>Culture</a:t>
            </a:r>
          </a:p>
          <a:p>
            <a:r>
              <a:rPr lang="fr-FR" sz="2800" dirty="0">
                <a:solidFill>
                  <a:schemeClr val="tx2"/>
                </a:solidFill>
              </a:rPr>
              <a:t>1/ Budget Prévisionnel 2023 Améthyste</a:t>
            </a:r>
          </a:p>
          <a:p>
            <a:r>
              <a:rPr lang="fr-FR" sz="2800" dirty="0">
                <a:solidFill>
                  <a:schemeClr val="tx2"/>
                </a:solidFill>
              </a:rPr>
              <a:t>2/ Questions diverses</a:t>
            </a:r>
          </a:p>
        </p:txBody>
      </p:sp>
    </p:spTree>
    <p:extLst>
      <p:ext uri="{BB962C8B-B14F-4D97-AF65-F5344CB8AC3E}">
        <p14:creationId xmlns:p14="http://schemas.microsoft.com/office/powerpoint/2010/main" val="29570306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C26DFD6-B8D2-9D35-D907-A5E3B39A6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1/Budget Prévisionnel 2023</a:t>
            </a:r>
          </a:p>
        </p:txBody>
      </p:sp>
      <p:graphicFrame>
        <p:nvGraphicFramePr>
          <p:cNvPr id="12" name="Espace réservé du contenu 11">
            <a:extLst>
              <a:ext uri="{FF2B5EF4-FFF2-40B4-BE49-F238E27FC236}">
                <a16:creationId xmlns:a16="http://schemas.microsoft.com/office/drawing/2014/main" id="{20B99BF0-DE69-E56B-0865-77B7ADB581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001936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980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err="1"/>
              <a:t>Ressources</a:t>
            </a:r>
            <a:r>
              <a:rPr lang="en-US" sz="4000" b="1" dirty="0"/>
              <a:t> </a:t>
            </a:r>
            <a:r>
              <a:rPr lang="en-US" sz="4000" b="1" dirty="0" err="1"/>
              <a:t>globales</a:t>
            </a:r>
            <a:endParaRPr lang="en-US" sz="4000" b="1" dirty="0"/>
          </a:p>
        </p:txBody>
      </p:sp>
      <p:graphicFrame>
        <p:nvGraphicFramePr>
          <p:cNvPr id="9" name="Tableau 2">
            <a:extLst>
              <a:ext uri="{FF2B5EF4-FFF2-40B4-BE49-F238E27FC236}">
                <a16:creationId xmlns:a16="http://schemas.microsoft.com/office/drawing/2014/main" id="{2946C992-26EF-6302-A1B4-17965AE581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049110"/>
              </p:ext>
            </p:extLst>
          </p:nvPr>
        </p:nvGraphicFramePr>
        <p:xfrm>
          <a:off x="773856" y="1914144"/>
          <a:ext cx="7723968" cy="4055876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5193877">
                  <a:extLst>
                    <a:ext uri="{9D8B030D-6E8A-4147-A177-3AD203B41FA5}">
                      <a16:colId xmlns:a16="http://schemas.microsoft.com/office/drawing/2014/main" val="1212717600"/>
                    </a:ext>
                  </a:extLst>
                </a:gridCol>
                <a:gridCol w="2530091">
                  <a:extLst>
                    <a:ext uri="{9D8B030D-6E8A-4147-A177-3AD203B41FA5}">
                      <a16:colId xmlns:a16="http://schemas.microsoft.com/office/drawing/2014/main" val="1524455872"/>
                    </a:ext>
                  </a:extLst>
                </a:gridCol>
              </a:tblGrid>
              <a:tr h="3668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RESSOURCES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40458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2023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294587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Subvention CAF </a:t>
                      </a:r>
                      <a:r>
                        <a:rPr lang="fr-FR" sz="1600" u="none" strike="noStrike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RPE</a:t>
                      </a:r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+ </a:t>
                      </a:r>
                      <a:r>
                        <a:rPr lang="fr-FR" sz="1600" u="none" strike="noStrike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CTG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60 442,25 €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77787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Subvention département  </a:t>
                      </a:r>
                      <a:r>
                        <a:rPr lang="fr-FR" sz="160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CTG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   7 850,00 € 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95792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Communes 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56 789,25 € 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091789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Collège (jumelage-améthyste)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   4 000,00 € 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55639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Autres ressources (recette améthyste)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10 000 €</a:t>
                      </a: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799966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On s'lance (CAF)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     5 000,00 € </a:t>
                      </a:r>
                      <a:endParaRPr lang="fr-FR" sz="16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353082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endParaRPr lang="fr-F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     144 081,50 </a:t>
                      </a:r>
                      <a:r>
                        <a:rPr lang="fr-FR" sz="16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€ 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489096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CCPCAM</a:t>
                      </a:r>
                      <a:endParaRPr lang="fr-FR" sz="16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</a:t>
                      </a:r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446 308,50 </a:t>
                      </a:r>
                      <a:r>
                        <a:rPr lang="fr-FR" sz="16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€ 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442932"/>
                  </a:ext>
                </a:extLst>
              </a:tr>
              <a:tr h="366868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Budget GLOBAL</a:t>
                      </a: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  </a:t>
                      </a:r>
                      <a:r>
                        <a:rPr lang="fr-FR" sz="16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590 390 </a:t>
                      </a:r>
                      <a:r>
                        <a:rPr lang="fr-FR" sz="16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€ </a:t>
                      </a:r>
                      <a:endParaRPr lang="fr-FR" sz="16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073" marR="62438" marT="62438" marB="624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58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81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b="1" dirty="0"/>
              <a:t>A.</a:t>
            </a:r>
            <a:r>
              <a:rPr lang="en-US" b="1" dirty="0"/>
              <a:t> </a:t>
            </a:r>
            <a:r>
              <a:rPr lang="en-US" sz="4000" b="1" dirty="0"/>
              <a:t>Budget Convention </a:t>
            </a:r>
            <a:r>
              <a:rPr lang="en-US" sz="4000" b="1" dirty="0" err="1"/>
              <a:t>territoriale</a:t>
            </a:r>
            <a:r>
              <a:rPr lang="en-US" sz="4000" b="1" dirty="0"/>
              <a:t> </a:t>
            </a:r>
            <a:r>
              <a:rPr lang="en-US" sz="4000" b="1" dirty="0" err="1"/>
              <a:t>Globale</a:t>
            </a:r>
            <a:r>
              <a:rPr lang="en-US" sz="4000" b="1" dirty="0"/>
              <a:t> </a:t>
            </a:r>
            <a:endParaRPr lang="en-US" b="1" dirty="0"/>
          </a:p>
        </p:txBody>
      </p:sp>
      <p:graphicFrame>
        <p:nvGraphicFramePr>
          <p:cNvPr id="9" name="Tableau 1">
            <a:extLst>
              <a:ext uri="{FF2B5EF4-FFF2-40B4-BE49-F238E27FC236}">
                <a16:creationId xmlns:a16="http://schemas.microsoft.com/office/drawing/2014/main" id="{CCDDFE1F-73E1-AFFA-4430-D20DE1BB9C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769367"/>
              </p:ext>
            </p:extLst>
          </p:nvPr>
        </p:nvGraphicFramePr>
        <p:xfrm>
          <a:off x="822959" y="2270836"/>
          <a:ext cx="7543802" cy="2618844"/>
        </p:xfrm>
        <a:graphic>
          <a:graphicData uri="http://schemas.openxmlformats.org/drawingml/2006/table">
            <a:tbl>
              <a:tblPr/>
              <a:tblGrid>
                <a:gridCol w="1093447">
                  <a:extLst>
                    <a:ext uri="{9D8B030D-6E8A-4147-A177-3AD203B41FA5}">
                      <a16:colId xmlns:a16="http://schemas.microsoft.com/office/drawing/2014/main" val="4263432299"/>
                    </a:ext>
                  </a:extLst>
                </a:gridCol>
                <a:gridCol w="2191460">
                  <a:extLst>
                    <a:ext uri="{9D8B030D-6E8A-4147-A177-3AD203B41FA5}">
                      <a16:colId xmlns:a16="http://schemas.microsoft.com/office/drawing/2014/main" val="4170875670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val="602267251"/>
                    </a:ext>
                  </a:extLst>
                </a:gridCol>
                <a:gridCol w="2704732">
                  <a:extLst>
                    <a:ext uri="{9D8B030D-6E8A-4147-A177-3AD203B41FA5}">
                      <a16:colId xmlns:a16="http://schemas.microsoft.com/office/drawing/2014/main" val="2300522937"/>
                    </a:ext>
                  </a:extLst>
                </a:gridCol>
              </a:tblGrid>
              <a:tr h="526017">
                <a:tc gridSpan="4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DEPENSES FONCTIONNEMENT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13573" marR="213573" marT="106786" marB="1067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01887"/>
                  </a:ext>
                </a:extLst>
              </a:tr>
              <a:tr h="343239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900" b="0" i="0" u="none" strike="noStrike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Libellé</a:t>
                      </a:r>
                      <a:endParaRPr lang="fr-FR" sz="1600" b="0" i="0" u="none" strike="noStrike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Financeurs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665248"/>
                  </a:ext>
                </a:extLst>
              </a:tr>
              <a:tr h="623228">
                <a:tc row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900" b="1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CTG</a:t>
                      </a:r>
                      <a:endParaRPr lang="fr-FR" sz="1900" b="0" i="0" u="none" strike="noStrike">
                        <a:effectLst/>
                        <a:latin typeface="+mn-lt"/>
                      </a:endParaRPr>
                    </a:p>
                  </a:txBody>
                  <a:tcPr marL="213573" marR="213573" marT="106786" marB="106786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Salaires 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CTG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+mn-lt"/>
                        </a:rPr>
                        <a:t>72 834,00 € 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: CAF, Communes, CCPCAM, département 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316193"/>
                  </a:ext>
                </a:extLst>
              </a:tr>
              <a:tr h="623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Poste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CTG</a:t>
                      </a: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(fonctionnement)</a:t>
                      </a:r>
                      <a:endParaRPr lang="fr-FR" sz="1600" b="0" i="0" u="none" strike="noStrike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+mn-lt"/>
                        </a:rPr>
                        <a:t>2 401,00 € 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: CAF, Communes, CCPCAM </a:t>
                      </a: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51376"/>
                  </a:ext>
                </a:extLst>
              </a:tr>
              <a:tr h="490252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900" b="0" i="0" u="none" strike="noStrike">
                        <a:effectLst/>
                        <a:latin typeface="+mn-lt"/>
                      </a:endParaRPr>
                    </a:p>
                  </a:txBody>
                  <a:tcPr marL="213573" marR="213573" marT="106786" marB="106786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22247" marR="22247" marT="2224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i="0" u="none" strike="noStrike">
                          <a:effectLst/>
                          <a:latin typeface="+mn-lt"/>
                        </a:rPr>
                        <a:t>75 235,00 € </a:t>
                      </a: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22247" marR="22247" marT="222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68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08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b="1" dirty="0"/>
              <a:t>B. Budget </a:t>
            </a:r>
            <a:r>
              <a:rPr lang="en-US" sz="4000" b="1" dirty="0" err="1"/>
              <a:t>Relais</a:t>
            </a:r>
            <a:r>
              <a:rPr lang="en-US" sz="4000" b="1" dirty="0"/>
              <a:t> Petite Enfance</a:t>
            </a:r>
          </a:p>
        </p:txBody>
      </p:sp>
      <p:graphicFrame>
        <p:nvGraphicFramePr>
          <p:cNvPr id="9" name="Tableau 1">
            <a:extLst>
              <a:ext uri="{FF2B5EF4-FFF2-40B4-BE49-F238E27FC236}">
                <a16:creationId xmlns:a16="http://schemas.microsoft.com/office/drawing/2014/main" id="{26EA914B-44CE-CDFA-D84A-7884674CB0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790341"/>
              </p:ext>
            </p:extLst>
          </p:nvPr>
        </p:nvGraphicFramePr>
        <p:xfrm>
          <a:off x="822722" y="2433702"/>
          <a:ext cx="7543803" cy="3193725"/>
        </p:xfrm>
        <a:graphic>
          <a:graphicData uri="http://schemas.openxmlformats.org/drawingml/2006/table">
            <a:tbl>
              <a:tblPr firstRow="1" bandRow="1"/>
              <a:tblGrid>
                <a:gridCol w="1225678">
                  <a:extLst>
                    <a:ext uri="{9D8B030D-6E8A-4147-A177-3AD203B41FA5}">
                      <a16:colId xmlns:a16="http://schemas.microsoft.com/office/drawing/2014/main" val="3594663891"/>
                    </a:ext>
                  </a:extLst>
                </a:gridCol>
                <a:gridCol w="2073942">
                  <a:extLst>
                    <a:ext uri="{9D8B030D-6E8A-4147-A177-3AD203B41FA5}">
                      <a16:colId xmlns:a16="http://schemas.microsoft.com/office/drawing/2014/main" val="3387958628"/>
                    </a:ext>
                  </a:extLst>
                </a:gridCol>
                <a:gridCol w="1668251">
                  <a:extLst>
                    <a:ext uri="{9D8B030D-6E8A-4147-A177-3AD203B41FA5}">
                      <a16:colId xmlns:a16="http://schemas.microsoft.com/office/drawing/2014/main" val="2690008202"/>
                    </a:ext>
                  </a:extLst>
                </a:gridCol>
                <a:gridCol w="2575932">
                  <a:extLst>
                    <a:ext uri="{9D8B030D-6E8A-4147-A177-3AD203B41FA5}">
                      <a16:colId xmlns:a16="http://schemas.microsoft.com/office/drawing/2014/main" val="1346160295"/>
                    </a:ext>
                  </a:extLst>
                </a:gridCol>
              </a:tblGrid>
              <a:tr h="36192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DEPENSES FONCTIONNEMENT</a:t>
                      </a:r>
                      <a:endParaRPr lang="fr-FR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DEPENSES FONCTIONNEMENT</a:t>
                      </a:r>
                      <a:endParaRPr lang="fr-FR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2522121"/>
                  </a:ext>
                </a:extLst>
              </a:tr>
              <a:tr h="439941">
                <a:tc>
                  <a:txBody>
                    <a:bodyPr/>
                    <a:lstStyle/>
                    <a:p>
                      <a:pPr algn="ctr" fontAlgn="ctr"/>
                      <a:endParaRPr lang="fr-FR" sz="1600" b="1" i="0" u="none" strike="noStrike">
                        <a:solidFill>
                          <a:srgbClr val="CC33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600" b="0" i="0" u="none" strike="noStrike" dirty="0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Financeurs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3356479"/>
                  </a:ext>
                </a:extLst>
              </a:tr>
              <a:tr h="6766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CC3300"/>
                          </a:solidFill>
                          <a:effectLst/>
                          <a:latin typeface="Calibri" panose="020F0502020204030204" pitchFamily="34" charset="0"/>
                        </a:rPr>
                        <a:t>PETITE ENFANCE </a:t>
                      </a:r>
                      <a:br>
                        <a:rPr lang="fr-FR" sz="1600" b="1" i="0" u="none" strike="noStrike">
                          <a:solidFill>
                            <a:srgbClr val="CC33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600" b="1" i="0" u="none" strike="noStrike">
                        <a:solidFill>
                          <a:srgbClr val="CC33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Salaires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RPE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 36 000,00 €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: CAF, Communes, CCPCAM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1629779"/>
                  </a:ext>
                </a:extLst>
              </a:tr>
              <a:tr h="67664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Poste RPE (fonctionnement)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6 320,00 €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: CAF, Communes, CCPCAM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1974065"/>
                  </a:ext>
                </a:extLst>
              </a:tr>
              <a:tr h="67664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 5 000,00 €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: CAF, Communes, CCPCAM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1606641"/>
                  </a:ext>
                </a:extLst>
              </a:tr>
              <a:tr h="361926">
                <a:tc>
                  <a:txBody>
                    <a:bodyPr/>
                    <a:lstStyle/>
                    <a:p>
                      <a:pPr algn="ctr" fontAlgn="ctr"/>
                      <a:endParaRPr lang="fr-FR" sz="1600" b="1" i="0" u="none" strike="noStrike">
                        <a:solidFill>
                          <a:srgbClr val="CC33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47 320,00 €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11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46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b="1" dirty="0"/>
              <a:t>C. Budget enfance - jeunesse</a:t>
            </a:r>
          </a:p>
        </p:txBody>
      </p:sp>
      <p:graphicFrame>
        <p:nvGraphicFramePr>
          <p:cNvPr id="9" name="Tableau 1">
            <a:extLst>
              <a:ext uri="{FF2B5EF4-FFF2-40B4-BE49-F238E27FC236}">
                <a16:creationId xmlns:a16="http://schemas.microsoft.com/office/drawing/2014/main" id="{6C32D172-2637-6120-9AB8-98482DBFB2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36764"/>
              </p:ext>
            </p:extLst>
          </p:nvPr>
        </p:nvGraphicFramePr>
        <p:xfrm>
          <a:off x="822960" y="1957838"/>
          <a:ext cx="7089645" cy="4104721"/>
        </p:xfrm>
        <a:graphic>
          <a:graphicData uri="http://schemas.openxmlformats.org/drawingml/2006/table">
            <a:tbl>
              <a:tblPr firstRow="1" lastRow="1" bandRow="1"/>
              <a:tblGrid>
                <a:gridCol w="1524615">
                  <a:extLst>
                    <a:ext uri="{9D8B030D-6E8A-4147-A177-3AD203B41FA5}">
                      <a16:colId xmlns:a16="http://schemas.microsoft.com/office/drawing/2014/main" val="250013886"/>
                    </a:ext>
                  </a:extLst>
                </a:gridCol>
                <a:gridCol w="2193131">
                  <a:extLst>
                    <a:ext uri="{9D8B030D-6E8A-4147-A177-3AD203B41FA5}">
                      <a16:colId xmlns:a16="http://schemas.microsoft.com/office/drawing/2014/main" val="906093607"/>
                    </a:ext>
                  </a:extLst>
                </a:gridCol>
                <a:gridCol w="1391627">
                  <a:extLst>
                    <a:ext uri="{9D8B030D-6E8A-4147-A177-3AD203B41FA5}">
                      <a16:colId xmlns:a16="http://schemas.microsoft.com/office/drawing/2014/main" val="980895373"/>
                    </a:ext>
                  </a:extLst>
                </a:gridCol>
                <a:gridCol w="1980272">
                  <a:extLst>
                    <a:ext uri="{9D8B030D-6E8A-4147-A177-3AD203B41FA5}">
                      <a16:colId xmlns:a16="http://schemas.microsoft.com/office/drawing/2014/main" val="3436023884"/>
                    </a:ext>
                  </a:extLst>
                </a:gridCol>
              </a:tblGrid>
              <a:tr h="41022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DEPENSES DE FONCTIONNEMENT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DEPENSES DE FONCTIONNEMENT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8461065"/>
                  </a:ext>
                </a:extLst>
              </a:tr>
              <a:tr h="262289">
                <a:tc>
                  <a:txBody>
                    <a:bodyPr/>
                    <a:lstStyle/>
                    <a:p>
                      <a:pPr algn="ctr" fontAlgn="ctr"/>
                      <a:endParaRPr lang="fr-FR" sz="1600" b="1" i="0" u="none" strike="noStrike">
                        <a:solidFill>
                          <a:srgbClr val="3795A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Financeurs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7578018"/>
                  </a:ext>
                </a:extLst>
              </a:tr>
              <a:tr h="346393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ACTIVITES </a:t>
                      </a: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ENFANCE </a:t>
                      </a: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JEUNESSE </a:t>
                      </a: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marL="0" indent="0" algn="ctr" fontAlgn="ctr">
                        <a:buFontTx/>
                        <a:buNone/>
                      </a:pPr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CULTURELLE </a:t>
                      </a:r>
                    </a:p>
                    <a:p>
                      <a:pPr marL="0" indent="0" algn="ctr" fontAlgn="ctr">
                        <a:buFontTx/>
                        <a:buNone/>
                      </a:pPr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marL="0" indent="0" algn="ctr" fontAlgn="ctr">
                        <a:buFontTx/>
                        <a:buNone/>
                      </a:pPr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SPORTIVE </a:t>
                      </a:r>
                    </a:p>
                    <a:p>
                      <a:pPr algn="ctr" fontAlgn="ctr"/>
                      <a:endParaRPr lang="fr-FR" sz="1600" b="1" i="0" u="none" strike="noStrike">
                        <a:solidFill>
                          <a:srgbClr val="3795AD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  <a:t>SCOLAIRES/ALSH</a:t>
                      </a:r>
                      <a:b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fr-FR" sz="1600" b="1" i="0" u="none" strike="noStrike">
                          <a:solidFill>
                            <a:srgbClr val="3795AD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600" b="1" i="0" u="none" strike="noStrike">
                        <a:solidFill>
                          <a:srgbClr val="3795A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Activité Piscine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115 000,00 €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724868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Transport Piscine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 42 000,00 €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14403232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Activité Voile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105 400,00 €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1401900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Transport voile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37 000,00 €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2415664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Activité Améthyste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30 000,00 €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Améthyste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7191218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Transport Améthyste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4 000,00 €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Améthyste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6166924"/>
                  </a:ext>
                </a:extLst>
              </a:tr>
              <a:tr h="3463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Activité Kaniri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106 235,00 €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1663662"/>
                  </a:ext>
                </a:extLst>
              </a:tr>
              <a:tr h="5744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Transport autres (ALSH,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LDH</a:t>
                      </a: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TRI)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4 000,00 €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7847204"/>
                  </a:ext>
                </a:extLst>
              </a:tr>
              <a:tr h="26228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443 635,00</a:t>
                      </a: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 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576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577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C. Budget enfance - jeunesse</a:t>
            </a:r>
          </a:p>
        </p:txBody>
      </p:sp>
      <p:graphicFrame>
        <p:nvGraphicFramePr>
          <p:cNvPr id="9" name="Tableau 2">
            <a:extLst>
              <a:ext uri="{FF2B5EF4-FFF2-40B4-BE49-F238E27FC236}">
                <a16:creationId xmlns:a16="http://schemas.microsoft.com/office/drawing/2014/main" id="{59C9D6B5-35D0-CD32-05C1-0FCE2465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591093"/>
              </p:ext>
            </p:extLst>
          </p:nvPr>
        </p:nvGraphicFramePr>
        <p:xfrm>
          <a:off x="822959" y="2039815"/>
          <a:ext cx="7543799" cy="3915507"/>
        </p:xfrm>
        <a:graphic>
          <a:graphicData uri="http://schemas.openxmlformats.org/drawingml/2006/table">
            <a:tbl>
              <a:tblPr/>
              <a:tblGrid>
                <a:gridCol w="2228083">
                  <a:extLst>
                    <a:ext uri="{9D8B030D-6E8A-4147-A177-3AD203B41FA5}">
                      <a16:colId xmlns:a16="http://schemas.microsoft.com/office/drawing/2014/main" val="2063477668"/>
                    </a:ext>
                  </a:extLst>
                </a:gridCol>
                <a:gridCol w="1839073">
                  <a:extLst>
                    <a:ext uri="{9D8B030D-6E8A-4147-A177-3AD203B41FA5}">
                      <a16:colId xmlns:a16="http://schemas.microsoft.com/office/drawing/2014/main" val="2993685877"/>
                    </a:ext>
                  </a:extLst>
                </a:gridCol>
                <a:gridCol w="1562069">
                  <a:extLst>
                    <a:ext uri="{9D8B030D-6E8A-4147-A177-3AD203B41FA5}">
                      <a16:colId xmlns:a16="http://schemas.microsoft.com/office/drawing/2014/main" val="1460917189"/>
                    </a:ext>
                  </a:extLst>
                </a:gridCol>
                <a:gridCol w="1914574">
                  <a:extLst>
                    <a:ext uri="{9D8B030D-6E8A-4147-A177-3AD203B41FA5}">
                      <a16:colId xmlns:a16="http://schemas.microsoft.com/office/drawing/2014/main" val="1743319847"/>
                    </a:ext>
                  </a:extLst>
                </a:gridCol>
              </a:tblGrid>
              <a:tr h="28772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DEPENSES DE FONCTIONNEMENT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5482820"/>
                  </a:ext>
                </a:extLst>
              </a:tr>
              <a:tr h="287721">
                <a:tc>
                  <a:txBody>
                    <a:bodyPr/>
                    <a:lstStyle/>
                    <a:p>
                      <a:pPr algn="ctr" fontAlgn="ctr"/>
                      <a:endParaRPr lang="fr-FR" sz="1600" b="1" i="0" u="none" strike="noStrike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>
                        <a:solidFill>
                          <a:srgbClr val="4F8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Financeurs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1947263"/>
                  </a:ext>
                </a:extLst>
              </a:tr>
              <a:tr h="28772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HANDICAP</a:t>
                      </a:r>
                      <a:br>
                        <a:rPr lang="fr-FR" sz="1600" b="1" i="0" u="none" strike="noStrike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600" b="1" i="0" u="none" strike="noStrike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Ulis Crozon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1 400,00 €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1426937"/>
                  </a:ext>
                </a:extLst>
              </a:tr>
              <a:tr h="287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Ulis PDB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3 000,00 €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7492815"/>
                  </a:ext>
                </a:extLst>
              </a:tr>
              <a:tr h="287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Rased</a:t>
                      </a: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Crozon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1 100,00 €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6332078"/>
                  </a:ext>
                </a:extLst>
              </a:tr>
              <a:tr h="287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Rased</a:t>
                      </a: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Chateaulin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3 100,00 €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: CCPCAM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6256414"/>
                  </a:ext>
                </a:extLst>
              </a:tr>
              <a:tr h="287721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8 600,00 € 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4272325"/>
                  </a:ext>
                </a:extLst>
              </a:tr>
              <a:tr h="53791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JEUNESSE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BAFA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6 600,00 €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: CAF, Communes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0079054"/>
                  </a:ext>
                </a:extLst>
              </a:tr>
              <a:tr h="5379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Séjours jeunes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4 000,00 €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Communes, CCPCAM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3603287"/>
                  </a:ext>
                </a:extLst>
              </a:tr>
              <a:tr h="2877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</a:t>
                      </a: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breizh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5 000,00 €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AG : CCPCAM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7741794"/>
                  </a:ext>
                </a:extLst>
              </a:tr>
              <a:tr h="5379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  <a:p>
                      <a:pPr algn="l" fontAlgn="ctr"/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15 600,00 €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55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87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83620501-ECE7-07F6-648E-A8A13ADF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/>
              <a:t>D. Social / </a:t>
            </a:r>
            <a:r>
              <a:rPr lang="en-US" b="1" err="1"/>
              <a:t>Personnes</a:t>
            </a:r>
            <a:r>
              <a:rPr lang="en-US" b="1"/>
              <a:t> </a:t>
            </a:r>
            <a:r>
              <a:rPr lang="en-US" b="1" err="1"/>
              <a:t>âgées</a:t>
            </a:r>
            <a:endParaRPr lang="en-US" b="1"/>
          </a:p>
        </p:txBody>
      </p:sp>
      <p:graphicFrame>
        <p:nvGraphicFramePr>
          <p:cNvPr id="12" name="Tableau 8">
            <a:extLst>
              <a:ext uri="{FF2B5EF4-FFF2-40B4-BE49-F238E27FC236}">
                <a16:creationId xmlns:a16="http://schemas.microsoft.com/office/drawing/2014/main" id="{1EF1EC6C-1E10-EB43-65DA-7B2CAFCAD1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150049"/>
              </p:ext>
            </p:extLst>
          </p:nvPr>
        </p:nvGraphicFramePr>
        <p:xfrm>
          <a:off x="972351" y="2098515"/>
          <a:ext cx="7244545" cy="3786083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090058">
                  <a:extLst>
                    <a:ext uri="{9D8B030D-6E8A-4147-A177-3AD203B41FA5}">
                      <a16:colId xmlns:a16="http://schemas.microsoft.com/office/drawing/2014/main" val="1341308031"/>
                    </a:ext>
                  </a:extLst>
                </a:gridCol>
                <a:gridCol w="2845322">
                  <a:extLst>
                    <a:ext uri="{9D8B030D-6E8A-4147-A177-3AD203B41FA5}">
                      <a16:colId xmlns:a16="http://schemas.microsoft.com/office/drawing/2014/main" val="72890697"/>
                    </a:ext>
                  </a:extLst>
                </a:gridCol>
                <a:gridCol w="2309165">
                  <a:extLst>
                    <a:ext uri="{9D8B030D-6E8A-4147-A177-3AD203B41FA5}">
                      <a16:colId xmlns:a16="http://schemas.microsoft.com/office/drawing/2014/main" val="3143400807"/>
                    </a:ext>
                  </a:extLst>
                </a:gridCol>
              </a:tblGrid>
              <a:tr h="54086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DEPENSES DE FONCTIONNEMENT</a:t>
                      </a:r>
                    </a:p>
                  </a:txBody>
                  <a:tcPr marL="102032" marR="0" marT="29152" marB="2186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623" marR="0" marT="27892" marB="209191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fr-F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623" marR="0" marT="27892" marB="209191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980187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algn="l" fontAlgn="ctr"/>
                      <a:endParaRPr lang="fr-FR" sz="17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032" marR="0" marT="29152" marB="2186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17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032" marR="0" marT="29152" marB="218638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0807849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VIE SOCIALE</a:t>
                      </a:r>
                    </a:p>
                  </a:txBody>
                  <a:tcPr marL="102032" marR="0" marT="29152" marB="21863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ULAMIR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61 716,00 € 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107123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032" marR="0" marT="29152" marB="218638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700" b="1" i="0" u="none" strike="noStrike" cap="none" spc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</a:rPr>
                        <a:t>TOTAL VIE SOCIALE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700" b="1" i="0" u="none" strike="noStrike" cap="none" spc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</a:rPr>
                        <a:t>   61 716,00 € 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504507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032" marR="0" marT="29152" marB="218638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7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17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756319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PERSONNES AGEES</a:t>
                      </a:r>
                    </a:p>
                  </a:txBody>
                  <a:tcPr marL="102032" marR="0" marT="29152" marB="218638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CLIC 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13 664 € 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609150"/>
                  </a:ext>
                </a:extLst>
              </a:tr>
              <a:tr h="540869">
                <a:tc gridSpan="2">
                  <a:txBody>
                    <a:bodyPr/>
                    <a:lstStyle/>
                    <a:p>
                      <a:pPr algn="r" fontAlgn="ctr"/>
                      <a:r>
                        <a:rPr lang="fr-FR" sz="1700" b="1" i="0" u="none" strike="noStrike" cap="none" spc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</a:rPr>
                        <a:t>TOTAL PERSONNES AGEES</a:t>
                      </a:r>
                    </a:p>
                  </a:txBody>
                  <a:tcPr marL="102032" marR="0" marT="29152" marB="218638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r>
                        <a:rPr lang="fr-FR" sz="2400" b="1" i="0" u="none" strike="noStrike" cap="none" spc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</a:rPr>
                        <a:t>TOTAL PERSONNES AGEES</a:t>
                      </a:r>
                    </a:p>
                  </a:txBody>
                  <a:tcPr marL="97623" marR="0" marT="27892" marB="20919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 cap="none" spc="0" dirty="0">
                          <a:solidFill>
                            <a:schemeClr val="accent3"/>
                          </a:solidFill>
                          <a:effectLst/>
                          <a:latin typeface="Calibri" panose="020F0502020204030204" pitchFamily="34" charset="0"/>
                        </a:rPr>
                        <a:t>             13 664 € </a:t>
                      </a:r>
                    </a:p>
                  </a:txBody>
                  <a:tcPr marL="102032" marR="0" marT="29152" marB="21863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724659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3055</TotalTime>
  <Words>918</Words>
  <Application>Microsoft Office PowerPoint</Application>
  <PresentationFormat>Affichage à l'écran (4:3)</PresentationFormat>
  <Paragraphs>326</Paragraphs>
  <Slides>18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Constantia</vt:lpstr>
      <vt:lpstr>Symbol</vt:lpstr>
      <vt:lpstr>Rétrospective</vt:lpstr>
      <vt:lpstr>Présentation PowerPoint</vt:lpstr>
      <vt:lpstr>Présentation PowerPoint</vt:lpstr>
      <vt:lpstr>1/Budget Prévisionnel 2023</vt:lpstr>
      <vt:lpstr>Ressources globales</vt:lpstr>
      <vt:lpstr>A. Budget Convention territoriale Globale </vt:lpstr>
      <vt:lpstr>B. Budget Relais Petite Enfance</vt:lpstr>
      <vt:lpstr>C. Budget enfance - jeunesse</vt:lpstr>
      <vt:lpstr>C. Budget enfance - jeunesse</vt:lpstr>
      <vt:lpstr>D. Social / Personnes âgées</vt:lpstr>
      <vt:lpstr>Valorisation des locaux et matériel informatique </vt:lpstr>
      <vt:lpstr>Financement des BAFA – Modifications de proposition</vt:lpstr>
      <vt:lpstr>Présentation PowerPoint</vt:lpstr>
      <vt:lpstr>Culture</vt:lpstr>
      <vt:lpstr>Présentation PowerPoint</vt:lpstr>
      <vt:lpstr>Présentation PowerPoint</vt:lpstr>
      <vt:lpstr>Présentation PowerPoint</vt:lpstr>
      <vt:lpstr>Question diverse culture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Katell LE BERRE</dc:creator>
  <cp:lastModifiedBy>Mélanie MESSAGER</cp:lastModifiedBy>
  <cp:revision>109</cp:revision>
  <cp:lastPrinted>2023-03-02T16:01:58Z</cp:lastPrinted>
  <dcterms:created xsi:type="dcterms:W3CDTF">2021-01-05T08:26:25Z</dcterms:created>
  <dcterms:modified xsi:type="dcterms:W3CDTF">2023-03-14T14:08:10Z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