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3" r:id="rId1"/>
  </p:sldMasterIdLst>
  <p:notesMasterIdLst>
    <p:notesMasterId r:id="rId40"/>
  </p:notesMasterIdLst>
  <p:sldIdLst>
    <p:sldId id="256" r:id="rId2"/>
    <p:sldId id="641" r:id="rId3"/>
    <p:sldId id="649" r:id="rId4"/>
    <p:sldId id="650" r:id="rId5"/>
    <p:sldId id="261" r:id="rId6"/>
    <p:sldId id="658" r:id="rId7"/>
    <p:sldId id="267" r:id="rId8"/>
    <p:sldId id="652" r:id="rId9"/>
    <p:sldId id="653" r:id="rId10"/>
    <p:sldId id="654" r:id="rId11"/>
    <p:sldId id="262" r:id="rId12"/>
    <p:sldId id="635" r:id="rId13"/>
    <p:sldId id="636" r:id="rId14"/>
    <p:sldId id="637" r:id="rId15"/>
    <p:sldId id="264" r:id="rId16"/>
    <p:sldId id="634" r:id="rId17"/>
    <p:sldId id="638" r:id="rId18"/>
    <p:sldId id="640" r:id="rId19"/>
    <p:sldId id="651" r:id="rId20"/>
    <p:sldId id="263" r:id="rId21"/>
    <p:sldId id="643" r:id="rId22"/>
    <p:sldId id="642" r:id="rId23"/>
    <p:sldId id="644" r:id="rId24"/>
    <p:sldId id="645" r:id="rId25"/>
    <p:sldId id="265" r:id="rId26"/>
    <p:sldId id="266" r:id="rId27"/>
    <p:sldId id="646" r:id="rId28"/>
    <p:sldId id="268" r:id="rId29"/>
    <p:sldId id="647" r:id="rId30"/>
    <p:sldId id="655" r:id="rId31"/>
    <p:sldId id="656" r:id="rId32"/>
    <p:sldId id="648" r:id="rId33"/>
    <p:sldId id="659" r:id="rId34"/>
    <p:sldId id="660" r:id="rId35"/>
    <p:sldId id="661" r:id="rId36"/>
    <p:sldId id="662" r:id="rId37"/>
    <p:sldId id="663" r:id="rId38"/>
    <p:sldId id="657"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varScale="1">
        <p:scale>
          <a:sx n="74" d="100"/>
          <a:sy n="74" d="100"/>
        </p:scale>
        <p:origin x="1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612E90-DBF1-412A-840B-8EA4A71D79A6}" type="datetimeFigureOut">
              <a:rPr lang="fr-FR" smtClean="0"/>
              <a:t>25/07/2022</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0A9DD71-E19B-4911-BCD5-D3A4ECFD13C4}" type="slidenum">
              <a:rPr lang="fr-FR" smtClean="0"/>
              <a:t>‹N°›</a:t>
            </a:fld>
            <a:endParaRPr lang="fr-FR"/>
          </a:p>
        </p:txBody>
      </p:sp>
    </p:spTree>
    <p:extLst>
      <p:ext uri="{BB962C8B-B14F-4D97-AF65-F5344CB8AC3E}">
        <p14:creationId xmlns:p14="http://schemas.microsoft.com/office/powerpoint/2010/main" val="19029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8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6405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9288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‹N°›</a:t>
            </a:fld>
            <a:endParaRPr lang="en-US" dirty="0"/>
          </a:p>
        </p:txBody>
      </p:sp>
    </p:spTree>
    <p:extLst>
      <p:ext uri="{BB962C8B-B14F-4D97-AF65-F5344CB8AC3E}">
        <p14:creationId xmlns:p14="http://schemas.microsoft.com/office/powerpoint/2010/main" val="10642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5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7471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4158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016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7/25/2022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444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pPr/>
              <a:t>7/25/2022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8853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538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7/25/2022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5523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7924680" y="6356520"/>
            <a:ext cx="761040" cy="363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B568972E-BBBE-4CF7-A931-B62B576F0997}" type="slidenum">
              <a:rPr lang="fr-FR" sz="1200" strike="noStrike">
                <a:solidFill>
                  <a:srgbClr val="035C75"/>
                </a:solidFill>
                <a:latin typeface="Constantia"/>
                <a:ea typeface="DejaVu Sans"/>
              </a:rPr>
              <a:t>1</a:t>
            </a:fld>
            <a:endParaRPr/>
          </a:p>
        </p:txBody>
      </p:sp>
      <p:pic>
        <p:nvPicPr>
          <p:cNvPr id="41" name="Espace réservé du contenu 4"/>
          <p:cNvPicPr/>
          <p:nvPr/>
        </p:nvPicPr>
        <p:blipFill>
          <a:blip r:embed="rId2"/>
          <a:stretch/>
        </p:blipFill>
        <p:spPr>
          <a:xfrm>
            <a:off x="2325600" y="3671086"/>
            <a:ext cx="4275000" cy="2102400"/>
          </a:xfrm>
          <a:prstGeom prst="rect">
            <a:avLst/>
          </a:prstGeom>
          <a:ln>
            <a:noFill/>
          </a:ln>
        </p:spPr>
      </p:pic>
      <p:sp>
        <p:nvSpPr>
          <p:cNvPr id="42" name="CustomShape 2"/>
          <p:cNvSpPr/>
          <p:nvPr/>
        </p:nvSpPr>
        <p:spPr>
          <a:xfrm>
            <a:off x="-108360" y="1412640"/>
            <a:ext cx="9142920" cy="24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a:p>
            <a:pPr algn="ctr">
              <a:lnSpc>
                <a:spcPct val="100000"/>
              </a:lnSpc>
            </a:pPr>
            <a:r>
              <a:rPr lang="fr-FR" sz="4800" strike="noStrike" dirty="0">
                <a:solidFill>
                  <a:srgbClr val="0B5394"/>
                </a:solidFill>
                <a:latin typeface="Constantia"/>
                <a:ea typeface="DejaVu Sans"/>
              </a:rPr>
              <a:t>Commission Enfance Jeunesse</a:t>
            </a:r>
          </a:p>
          <a:p>
            <a:pPr algn="ctr">
              <a:lnSpc>
                <a:spcPct val="100000"/>
              </a:lnSpc>
            </a:pPr>
            <a:r>
              <a:rPr lang="fr-FR" sz="4800" dirty="0">
                <a:solidFill>
                  <a:srgbClr val="0B5394"/>
                </a:solidFill>
                <a:latin typeface="Constantia"/>
              </a:rPr>
              <a:t>Culture Loisirs</a:t>
            </a:r>
            <a:endParaRPr dirty="0"/>
          </a:p>
          <a:p>
            <a:pPr algn="ctr">
              <a:lnSpc>
                <a:spcPct val="100000"/>
              </a:lnSpc>
            </a:pPr>
            <a:endParaRPr dirty="0"/>
          </a:p>
          <a:p>
            <a:pPr algn="ctr">
              <a:lnSpc>
                <a:spcPct val="100000"/>
              </a:lnSpc>
            </a:pPr>
            <a:r>
              <a:rPr lang="fr-FR" sz="2800" strike="noStrike" dirty="0">
                <a:solidFill>
                  <a:srgbClr val="0B5394"/>
                </a:solidFill>
                <a:latin typeface="Constantia"/>
                <a:ea typeface="DejaVu Sans"/>
              </a:rPr>
              <a:t>05/07/2022</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67197-35C9-35D0-7CEA-299BEA06768E}"/>
              </a:ext>
            </a:extLst>
          </p:cNvPr>
          <p:cNvSpPr>
            <a:spLocks noGrp="1"/>
          </p:cNvSpPr>
          <p:nvPr>
            <p:ph type="title" idx="4294967295"/>
          </p:nvPr>
        </p:nvSpPr>
        <p:spPr>
          <a:xfrm>
            <a:off x="363071" y="179762"/>
            <a:ext cx="8275320" cy="573274"/>
          </a:xfrm>
          <a:solidFill>
            <a:schemeClr val="bg2"/>
          </a:solidFill>
        </p:spPr>
        <p:txBody>
          <a:bodyPr>
            <a:normAutofit/>
          </a:bodyPr>
          <a:lstStyle/>
          <a:p>
            <a:r>
              <a:rPr lang="fr-FR" sz="3200" dirty="0"/>
              <a:t>Echange sur l’organisation des ALSH</a:t>
            </a:r>
          </a:p>
        </p:txBody>
      </p:sp>
      <p:sp>
        <p:nvSpPr>
          <p:cNvPr id="3" name="ZoneTexte 2">
            <a:extLst>
              <a:ext uri="{FF2B5EF4-FFF2-40B4-BE49-F238E27FC236}">
                <a16:creationId xmlns:a16="http://schemas.microsoft.com/office/drawing/2014/main" id="{A0ABFFB7-C1CE-AFE3-85E7-EC8B20018BBA}"/>
              </a:ext>
            </a:extLst>
          </p:cNvPr>
          <p:cNvSpPr txBox="1"/>
          <p:nvPr/>
        </p:nvSpPr>
        <p:spPr>
          <a:xfrm>
            <a:off x="941294" y="2651762"/>
            <a:ext cx="8041341" cy="1077218"/>
          </a:xfrm>
          <a:prstGeom prst="rect">
            <a:avLst/>
          </a:prstGeom>
          <a:noFill/>
        </p:spPr>
        <p:txBody>
          <a:bodyPr wrap="square" rtlCol="0">
            <a:spAutoFit/>
          </a:bodyPr>
          <a:lstStyle/>
          <a:p>
            <a:pPr marL="342900" indent="-342900">
              <a:buFont typeface="Wingdings" panose="05000000000000000000" pitchFamily="2" charset="2"/>
              <a:buChar char="Ø"/>
            </a:pPr>
            <a:r>
              <a:rPr lang="fr-FR" sz="4000" dirty="0">
                <a:latin typeface="Calibri" panose="020F0502020204030204" pitchFamily="34" charset="0"/>
                <a:cs typeface="Calibri" panose="020F0502020204030204" pitchFamily="34" charset="0"/>
              </a:rPr>
              <a:t>Point sur la situation actuelle</a:t>
            </a:r>
          </a:p>
          <a:p>
            <a:endParaRPr lang="fr-FR" sz="2400" dirty="0"/>
          </a:p>
        </p:txBody>
      </p:sp>
    </p:spTree>
    <p:extLst>
      <p:ext uri="{BB962C8B-B14F-4D97-AF65-F5344CB8AC3E}">
        <p14:creationId xmlns:p14="http://schemas.microsoft.com/office/powerpoint/2010/main" val="352575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7FB08-1B34-1A05-83FE-A71B67AD53A6}"/>
              </a:ext>
            </a:extLst>
          </p:cNvPr>
          <p:cNvSpPr>
            <a:spLocks noGrp="1"/>
          </p:cNvSpPr>
          <p:nvPr>
            <p:ph type="title"/>
          </p:nvPr>
        </p:nvSpPr>
        <p:spPr>
          <a:xfrm>
            <a:off x="822960" y="86062"/>
            <a:ext cx="7543800" cy="1241294"/>
          </a:xfrm>
          <a:solidFill>
            <a:schemeClr val="bg2"/>
          </a:solidFill>
        </p:spPr>
        <p:txBody>
          <a:bodyPr>
            <a:normAutofit fontScale="90000"/>
          </a:bodyPr>
          <a:lstStyle/>
          <a:p>
            <a:r>
              <a:rPr lang="fr-FR" dirty="0"/>
              <a:t>Une semaine de sensibilisation aux violences intra-familiales</a:t>
            </a:r>
          </a:p>
        </p:txBody>
      </p:sp>
      <p:sp>
        <p:nvSpPr>
          <p:cNvPr id="3" name="ZoneTexte 2">
            <a:extLst>
              <a:ext uri="{FF2B5EF4-FFF2-40B4-BE49-F238E27FC236}">
                <a16:creationId xmlns:a16="http://schemas.microsoft.com/office/drawing/2014/main" id="{BEDBB99B-F0C6-8481-AFB5-3DE648938FE3}"/>
              </a:ext>
            </a:extLst>
          </p:cNvPr>
          <p:cNvSpPr txBox="1"/>
          <p:nvPr/>
        </p:nvSpPr>
        <p:spPr>
          <a:xfrm>
            <a:off x="444295" y="1709166"/>
            <a:ext cx="8255410" cy="4729500"/>
          </a:xfrm>
          <a:prstGeom prst="rect">
            <a:avLst/>
          </a:prstGeom>
          <a:noFill/>
        </p:spPr>
        <p:txBody>
          <a:bodyPr wrap="square" rtlCol="0">
            <a:spAutoFit/>
          </a:bodyPr>
          <a:lstStyle/>
          <a:p>
            <a:pPr algn="just">
              <a:lnSpc>
                <a:spcPct val="107000"/>
              </a:lnSpc>
              <a:spcAft>
                <a:spcPts val="800"/>
              </a:spcAft>
            </a:pPr>
            <a:r>
              <a:rPr lang="fr-FR" sz="2400" b="1" u="sng" dirty="0">
                <a:latin typeface="Calibri" panose="020F0502020204030204" pitchFamily="34" charset="0"/>
                <a:ea typeface="Calibri" panose="020F0502020204030204" pitchFamily="34" charset="0"/>
                <a:cs typeface="Times New Roman" panose="02020603050405020304" pitchFamily="18" charset="0"/>
              </a:rPr>
              <a:t>Préambule :</a:t>
            </a:r>
          </a:p>
          <a:p>
            <a:pPr marL="285750" indent="-285750" algn="just">
              <a:lnSpc>
                <a:spcPct val="107000"/>
              </a:lnSpc>
              <a:spcAft>
                <a:spcPts val="800"/>
              </a:spcAft>
              <a:buFontTx/>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2017</a:t>
            </a:r>
            <a:r>
              <a:rPr lang="fr-FR" sz="2400" dirty="0">
                <a:effectLst/>
                <a:latin typeface="Calibri" panose="020F0502020204030204" pitchFamily="34" charset="0"/>
                <a:ea typeface="Calibri" panose="020F0502020204030204" pitchFamily="34" charset="0"/>
                <a:cs typeface="Times New Roman" panose="02020603050405020304" pitchFamily="18" charset="0"/>
              </a:rPr>
              <a:t> : dynamique sur l’emploi des femmes initié par la CAF et la direction départementale de l’égalité hommes et femmes</a:t>
            </a:r>
          </a:p>
          <a:p>
            <a:pPr marL="285750" indent="-285750" algn="just">
              <a:lnSpc>
                <a:spcPct val="107000"/>
              </a:lnSpc>
              <a:buFontTx/>
              <a:buChar char="-"/>
            </a:pPr>
            <a:r>
              <a:rPr lang="fr-FR" sz="2400" b="1" dirty="0">
                <a:latin typeface="Calibri" panose="020F0502020204030204" pitchFamily="34" charset="0"/>
                <a:ea typeface="Calibri" panose="020F0502020204030204" pitchFamily="34" charset="0"/>
                <a:cs typeface="Times New Roman" panose="02020603050405020304" pitchFamily="18" charset="0"/>
              </a:rPr>
              <a:t>2018 </a:t>
            </a:r>
            <a:r>
              <a:rPr lang="fr-FR" sz="2400" dirty="0">
                <a:latin typeface="Calibri" panose="020F0502020204030204" pitchFamily="34" charset="0"/>
                <a:ea typeface="Calibri" panose="020F0502020204030204" pitchFamily="34" charset="0"/>
                <a:cs typeface="Times New Roman" panose="02020603050405020304" pitchFamily="18" charset="0"/>
              </a:rPr>
              <a:t>: mise en place d’action </a:t>
            </a:r>
          </a:p>
          <a:p>
            <a:pPr algn="just">
              <a:lnSpc>
                <a:spcPct val="107000"/>
              </a:lnSpc>
            </a:pP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dirty="0">
                <a:latin typeface="Calibri" panose="020F0502020204030204" pitchFamily="34" charset="0"/>
                <a:ea typeface="Calibri" panose="020F0502020204030204" pitchFamily="34" charset="0"/>
                <a:cs typeface="Times New Roman" panose="02020603050405020304" pitchFamily="18" charset="0"/>
              </a:rPr>
              <a:t>Modules découverte des métiers avec le CIDFF, réitéré en 2019, pause du fait du contexte en 2020</a:t>
            </a:r>
          </a:p>
          <a:p>
            <a:pPr algn="just">
              <a:lnSpc>
                <a:spcPct val="107000"/>
              </a:lnSpc>
              <a:spcAft>
                <a:spcPts val="800"/>
              </a:spcAft>
            </a:pPr>
            <a:r>
              <a:rPr lang="fr-FR" sz="2400" dirty="0">
                <a:effectLst/>
                <a:latin typeface="Calibri" panose="020F0502020204030204" pitchFamily="34" charset="0"/>
                <a:ea typeface="Calibri" panose="020F0502020204030204" pitchFamily="34" charset="0"/>
                <a:cs typeface="Calibri" panose="020F0502020204030204" pitchFamily="34" charset="0"/>
              </a:rPr>
              <a:t>→ </a:t>
            </a:r>
            <a:r>
              <a:rPr lang="fr-FR" sz="2400" dirty="0">
                <a:effectLst/>
                <a:latin typeface="Calibri" panose="020F0502020204030204" pitchFamily="34" charset="0"/>
                <a:ea typeface="Calibri" panose="020F0502020204030204" pitchFamily="34" charset="0"/>
                <a:cs typeface="Times New Roman" panose="02020603050405020304" pitchFamily="18" charset="0"/>
              </a:rPr>
              <a:t>Un théâtre rencontre</a:t>
            </a:r>
          </a:p>
          <a:p>
            <a:pPr marL="285750" indent="-285750" algn="just">
              <a:lnSpc>
                <a:spcPct val="107000"/>
              </a:lnSpc>
              <a:buFontTx/>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2021</a:t>
            </a:r>
            <a:r>
              <a:rPr lang="fr-FR" sz="2400" dirty="0">
                <a:effectLst/>
                <a:latin typeface="Calibri" panose="020F0502020204030204" pitchFamily="34" charset="0"/>
                <a:ea typeface="Calibri" panose="020F0502020204030204" pitchFamily="34" charset="0"/>
                <a:cs typeface="Times New Roman" panose="02020603050405020304" pitchFamily="18" charset="0"/>
              </a:rPr>
              <a:t> : souhait de relancer la d</a:t>
            </a:r>
            <a:r>
              <a:rPr lang="fr-FR" sz="2400" dirty="0">
                <a:latin typeface="Calibri" panose="020F0502020204030204" pitchFamily="34" charset="0"/>
                <a:ea typeface="Calibri" panose="020F0502020204030204" pitchFamily="34" charset="0"/>
                <a:cs typeface="Times New Roman" panose="02020603050405020304" pitchFamily="18" charset="0"/>
              </a:rPr>
              <a:t>ynamique et de faire un bilan des actions menées en 2017. </a:t>
            </a:r>
          </a:p>
          <a:p>
            <a:pPr algn="just">
              <a:lnSpc>
                <a:spcPct val="107000"/>
              </a:lnSpc>
            </a:pP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dirty="0">
                <a:latin typeface="Calibri" panose="020F0502020204030204" pitchFamily="34" charset="0"/>
                <a:ea typeface="Calibri" panose="020F0502020204030204" pitchFamily="34" charset="0"/>
                <a:cs typeface="Times New Roman" panose="02020603050405020304" pitchFamily="18" charset="0"/>
              </a:rPr>
              <a:t>Réitération du module découverte des métiers</a:t>
            </a:r>
          </a:p>
          <a:p>
            <a:pPr algn="just">
              <a:lnSpc>
                <a:spcPct val="107000"/>
              </a:lnSpc>
              <a:spcAft>
                <a:spcPts val="800"/>
              </a:spcAft>
            </a:pPr>
            <a:r>
              <a:rPr lang="fr-FR" sz="2400" dirty="0">
                <a:effectLst/>
                <a:latin typeface="Calibri" panose="020F0502020204030204" pitchFamily="34" charset="0"/>
                <a:ea typeface="Calibri" panose="020F0502020204030204" pitchFamily="34" charset="0"/>
                <a:cs typeface="Calibri" panose="020F0502020204030204" pitchFamily="34" charset="0"/>
              </a:rPr>
              <a:t>→ </a:t>
            </a:r>
            <a:r>
              <a:rPr lang="fr-FR" sz="2400" dirty="0">
                <a:effectLst/>
                <a:latin typeface="Calibri" panose="020F0502020204030204" pitchFamily="34" charset="0"/>
                <a:ea typeface="Calibri" panose="020F0502020204030204" pitchFamily="34" charset="0"/>
                <a:cs typeface="Times New Roman" panose="02020603050405020304" pitchFamily="18" charset="0"/>
              </a:rPr>
              <a:t>Relance du groupe de travail initial</a:t>
            </a:r>
          </a:p>
        </p:txBody>
      </p:sp>
    </p:spTree>
    <p:extLst>
      <p:ext uri="{BB962C8B-B14F-4D97-AF65-F5344CB8AC3E}">
        <p14:creationId xmlns:p14="http://schemas.microsoft.com/office/powerpoint/2010/main" val="11274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EDBB99B-F0C6-8481-AFB5-3DE648938FE3}"/>
              </a:ext>
            </a:extLst>
          </p:cNvPr>
          <p:cNvSpPr txBox="1"/>
          <p:nvPr/>
        </p:nvSpPr>
        <p:spPr>
          <a:xfrm>
            <a:off x="483892" y="997802"/>
            <a:ext cx="7947414" cy="5307735"/>
          </a:xfrm>
          <a:prstGeom prst="rect">
            <a:avLst/>
          </a:prstGeom>
          <a:noFill/>
        </p:spPr>
        <p:txBody>
          <a:bodyPr wrap="square" rtlCol="0">
            <a:spAutoFit/>
          </a:bodyPr>
          <a:lstStyle/>
          <a:p>
            <a:pPr lvl="0" algn="just">
              <a:lnSpc>
                <a:spcPct val="107000"/>
              </a:lnSpc>
              <a:spcAft>
                <a:spcPts val="1200"/>
              </a:spcAft>
            </a:pPr>
            <a:r>
              <a:rPr lang="fr-FR" sz="3200" b="1" u="sng" dirty="0">
                <a:effectLst/>
                <a:latin typeface="Calibri" panose="020F0502020204030204" pitchFamily="34" charset="0"/>
                <a:ea typeface="Calibri" panose="020F0502020204030204" pitchFamily="34" charset="0"/>
                <a:cs typeface="Times New Roman" panose="02020603050405020304" pitchFamily="18" charset="0"/>
              </a:rPr>
              <a:t>Constats :</a:t>
            </a:r>
          </a:p>
          <a:p>
            <a:pPr marL="285750" lvl="0" indent="-285750" algn="just">
              <a:lnSpc>
                <a:spcPct val="107000"/>
              </a:lnSpc>
              <a:buFont typeface="Wingdings" panose="05000000000000000000" pitchFamily="2" charset="2"/>
              <a:buChar char="Ø"/>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professionnels sont témoins de situations de violence</a:t>
            </a:r>
          </a:p>
          <a:p>
            <a:pPr marL="285750" lvl="0" indent="-285750" algn="just">
              <a:lnSpc>
                <a:spcPct val="107000"/>
              </a:lnSpc>
              <a:spcAft>
                <a:spcPts val="800"/>
              </a:spcAft>
              <a:buFont typeface="Wingdings" panose="05000000000000000000" pitchFamily="2" charset="2"/>
              <a:buChar char="Ø"/>
            </a:pPr>
            <a:r>
              <a:rPr lang="fr-FR" sz="2400" dirty="0">
                <a:effectLst/>
                <a:latin typeface="Calibri" panose="020F0502020204030204" pitchFamily="34" charset="0"/>
                <a:ea typeface="Calibri" panose="020F0502020204030204" pitchFamily="34" charset="0"/>
                <a:cs typeface="Times New Roman" panose="02020603050405020304" pitchFamily="18" charset="0"/>
              </a:rPr>
              <a:t>Difficulté d’avoir une connaissance précises </a:t>
            </a:r>
            <a:r>
              <a:rPr lang="fr-FR" sz="2400" dirty="0">
                <a:latin typeface="Calibri" panose="020F0502020204030204" pitchFamily="34" charset="0"/>
                <a:ea typeface="Calibri" panose="020F0502020204030204" pitchFamily="34" charset="0"/>
                <a:cs typeface="Times New Roman" panose="02020603050405020304" pitchFamily="18" charset="0"/>
              </a:rPr>
              <a:t>de</a:t>
            </a:r>
            <a:r>
              <a:rPr lang="fr-FR" sz="2400" dirty="0">
                <a:effectLst/>
                <a:latin typeface="Calibri" panose="020F0502020204030204" pitchFamily="34" charset="0"/>
                <a:ea typeface="Calibri" panose="020F0502020204030204" pitchFamily="34" charset="0"/>
                <a:cs typeface="Times New Roman" panose="02020603050405020304" pitchFamily="18" charset="0"/>
              </a:rPr>
              <a:t> la situation du territoire</a:t>
            </a: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a:t>
            </a:r>
            <a:r>
              <a:rPr lang="fr-FR" sz="2400" dirty="0">
                <a:effectLst/>
                <a:latin typeface="Calibri" panose="020F0502020204030204" pitchFamily="34" charset="0"/>
                <a:ea typeface="Calibri" panose="020F0502020204030204" pitchFamily="34" charset="0"/>
                <a:cs typeface="Times New Roman" panose="02020603050405020304" pitchFamily="18" charset="0"/>
              </a:rPr>
              <a:t>éflexion sur la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pertinence de proposer des permanences mensuelles du CIDFF</a:t>
            </a:r>
            <a:r>
              <a:rPr lang="fr-FR" sz="2400" dirty="0">
                <a:effectLst/>
                <a:latin typeface="Calibri" panose="020F0502020204030204" pitchFamily="34" charset="0"/>
                <a:ea typeface="Calibri" panose="020F0502020204030204" pitchFamily="34" charset="0"/>
                <a:cs typeface="Times New Roman" panose="02020603050405020304" pitchFamily="18" charset="0"/>
              </a:rPr>
              <a:t> sur le territoire. (permanences qui ont déjà existés mais peu fréquentées)</a:t>
            </a:r>
          </a:p>
          <a:p>
            <a:pPr algn="just">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Décision prise lors de ce groupe de travail :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avoir un aperçu de la situation sur le territoire</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r>
              <a:rPr lang="fr-FR" sz="2400" dirty="0">
                <a:effectLst/>
                <a:latin typeface="Calibri" panose="020F0502020204030204" pitchFamily="34" charset="0"/>
                <a:ea typeface="Calibri" panose="020F0502020204030204" pitchFamily="34" charset="0"/>
                <a:cs typeface="Calibri" panose="020F0502020204030204" pitchFamily="34" charset="0"/>
              </a:rPr>
              <a:t>→</a:t>
            </a:r>
            <a:r>
              <a:rPr lang="fr-FR" sz="2400" dirty="0">
                <a:effectLst/>
                <a:latin typeface="Calibri" panose="020F0502020204030204" pitchFamily="34" charset="0"/>
                <a:ea typeface="Calibri" panose="020F0502020204030204" pitchFamily="34" charset="0"/>
                <a:cs typeface="Times New Roman" panose="02020603050405020304" pitchFamily="18" charset="0"/>
              </a:rPr>
              <a:t> organiser un temps de rencontre avec l’ensemble des structures, associations qui seraient susceptibles d’être témoin, ou lieu de recueil de la parole des femmes.</a:t>
            </a:r>
          </a:p>
        </p:txBody>
      </p:sp>
      <p:sp>
        <p:nvSpPr>
          <p:cNvPr id="6" name="ZoneTexte 5">
            <a:extLst>
              <a:ext uri="{FF2B5EF4-FFF2-40B4-BE49-F238E27FC236}">
                <a16:creationId xmlns:a16="http://schemas.microsoft.com/office/drawing/2014/main" id="{1E46E233-45B3-F0EA-C6C0-D63F6ADD173D}"/>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22631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EDBB99B-F0C6-8481-AFB5-3DE648938FE3}"/>
              </a:ext>
            </a:extLst>
          </p:cNvPr>
          <p:cNvSpPr txBox="1"/>
          <p:nvPr/>
        </p:nvSpPr>
        <p:spPr>
          <a:xfrm>
            <a:off x="353961" y="764994"/>
            <a:ext cx="8534400" cy="5614870"/>
          </a:xfrm>
          <a:prstGeom prst="rect">
            <a:avLst/>
          </a:prstGeom>
          <a:noFill/>
        </p:spPr>
        <p:txBody>
          <a:bodyPr wrap="square" rtlCol="0">
            <a:spAutoFit/>
          </a:bodyPr>
          <a:lstStyle/>
          <a:p>
            <a:pPr>
              <a:lnSpc>
                <a:spcPct val="107000"/>
              </a:lnSpc>
              <a:spcAft>
                <a:spcPts val="800"/>
              </a:spcAft>
            </a:pPr>
            <a:r>
              <a:rPr lang="fr-FR" sz="3600" b="1" u="sng" dirty="0">
                <a:latin typeface="Calibri" panose="020F0502020204030204" pitchFamily="34" charset="0"/>
                <a:ea typeface="Calibri" panose="020F0502020204030204" pitchFamily="34" charset="0"/>
                <a:cs typeface="Times New Roman" panose="02020603050405020304" pitchFamily="18" charset="0"/>
              </a:rPr>
              <a:t>Restitution des temps d’échange</a:t>
            </a:r>
          </a:p>
          <a:p>
            <a:pPr algn="just">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points suivants sont ressortis des échanges dans les groupes :</a:t>
            </a:r>
          </a:p>
          <a:p>
            <a:pPr marL="342900" indent="-342900" algn="just">
              <a:lnSpc>
                <a:spcPct val="107000"/>
              </a:lnSpc>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chiffres du CIDFF qui ne semblent </a:t>
            </a:r>
            <a:r>
              <a:rPr lang="fr-FR" sz="2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pas refléter les situations vécues</a:t>
            </a:r>
            <a:r>
              <a:rPr lang="fr-FR" sz="2400" dirty="0">
                <a:effectLst/>
                <a:latin typeface="Calibri" panose="020F0502020204030204" pitchFamily="34" charset="0"/>
                <a:ea typeface="Calibri" panose="020F0502020204030204" pitchFamily="34" charset="0"/>
                <a:cs typeface="Times New Roman" panose="02020603050405020304" pitchFamily="18" charset="0"/>
              </a:rPr>
              <a:t> sur le territoire</a:t>
            </a:r>
          </a:p>
          <a:p>
            <a:pPr marL="342900" lvl="0" indent="-342900" algn="just">
              <a:lnSpc>
                <a:spcPct val="107000"/>
              </a:lnSpc>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Manque d’hébergements d’urgence</a:t>
            </a:r>
          </a:p>
          <a:p>
            <a:pPr marL="342900" lvl="0" indent="-342900" algn="just">
              <a:lnSpc>
                <a:spcPct val="107000"/>
              </a:lnSpc>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Difficulté d’identifier une situation de violence</a:t>
            </a:r>
          </a:p>
          <a:p>
            <a:pPr marL="342900" lvl="0" indent="-342900" algn="just">
              <a:lnSpc>
                <a:spcPct val="107000"/>
              </a:lnSpc>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Connaissance incomplète des dispositifs et circuits existants </a:t>
            </a:r>
          </a:p>
          <a:p>
            <a:pPr marL="342900" lvl="0" indent="-342900" algn="just">
              <a:lnSpc>
                <a:spcPct val="107000"/>
              </a:lnSpc>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Impression d’un manque de moyens et d’une absence de suite quand on oriente une personne</a:t>
            </a:r>
          </a:p>
          <a:p>
            <a:pPr marL="342900" lvl="0" indent="-342900" algn="just">
              <a:lnSpc>
                <a:spcPct val="107000"/>
              </a:lnSpc>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Difficulté pour les femmes de pousser la porte d’une structure qui a déjà une étiquette sociale</a:t>
            </a:r>
          </a:p>
          <a:p>
            <a:pPr marL="342900" lvl="0" indent="-342900" algn="just">
              <a:lnSpc>
                <a:spcPct val="107000"/>
              </a:lnSpc>
              <a:spcAft>
                <a:spcPts val="800"/>
              </a:spcAft>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Comment les professionnels des structures accueillent cette violence ?</a:t>
            </a:r>
          </a:p>
        </p:txBody>
      </p:sp>
      <p:sp>
        <p:nvSpPr>
          <p:cNvPr id="6" name="ZoneTexte 5">
            <a:extLst>
              <a:ext uri="{FF2B5EF4-FFF2-40B4-BE49-F238E27FC236}">
                <a16:creationId xmlns:a16="http://schemas.microsoft.com/office/drawing/2014/main" id="{87BF2073-6AA4-4EB9-B505-2886E749A6B8}"/>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204438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EDBB99B-F0C6-8481-AFB5-3DE648938FE3}"/>
              </a:ext>
            </a:extLst>
          </p:cNvPr>
          <p:cNvSpPr txBox="1"/>
          <p:nvPr/>
        </p:nvSpPr>
        <p:spPr>
          <a:xfrm>
            <a:off x="532785" y="1161520"/>
            <a:ext cx="8078429" cy="4534959"/>
          </a:xfrm>
          <a:prstGeom prst="rect">
            <a:avLst/>
          </a:prstGeom>
          <a:noFill/>
        </p:spPr>
        <p:txBody>
          <a:bodyPr wrap="square" rtlCol="0">
            <a:spAutoFit/>
          </a:bodyPr>
          <a:lstStyle/>
          <a:p>
            <a:pPr>
              <a:lnSpc>
                <a:spcPct val="107000"/>
              </a:lnSpc>
              <a:spcAft>
                <a:spcPts val="800"/>
              </a:spcAft>
            </a:pPr>
            <a:r>
              <a:rPr lang="fr-FR" sz="3200" b="1" u="sng" dirty="0">
                <a:latin typeface="Calibri" panose="020F0502020204030204" pitchFamily="34" charset="0"/>
                <a:ea typeface="Calibri" panose="020F0502020204030204" pitchFamily="34" charset="0"/>
                <a:cs typeface="Times New Roman" panose="02020603050405020304" pitchFamily="18" charset="0"/>
              </a:rPr>
              <a:t>Pistes d’actions envisagées</a:t>
            </a:r>
          </a:p>
          <a:p>
            <a:pPr marL="342900" lvl="0" indent="-342900" algn="just">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Sensibiliser la population aux violences faites aux femmes </a:t>
            </a:r>
          </a:p>
          <a:p>
            <a:pPr marL="342900" lvl="0" indent="-342900" algn="just">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Formation des citoyens </a:t>
            </a:r>
          </a:p>
          <a:p>
            <a:pPr marL="342900" lvl="0" indent="-342900" algn="just">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Formation des personnes susceptibles de recueillir la parole des femmes</a:t>
            </a:r>
          </a:p>
          <a:p>
            <a:pPr marL="342900" lvl="0" indent="-342900" algn="just">
              <a:lnSpc>
                <a:spcPct val="107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Connaissance des ressources existantes et uniformiser le recueil de la parole des victimes</a:t>
            </a:r>
          </a:p>
          <a:p>
            <a:pPr algn="just">
              <a:lnSpc>
                <a:spcPct val="107000"/>
              </a:lnSpc>
            </a:pPr>
            <a:r>
              <a:rPr lang="fr-FR" sz="2000" dirty="0">
                <a:effectLst/>
                <a:latin typeface="Calibri" panose="020F0502020204030204" pitchFamily="34" charset="0"/>
                <a:ea typeface="Calibri" panose="020F0502020204030204" pitchFamily="34" charset="0"/>
                <a:cs typeface="Calibri" panose="020F0502020204030204" pitchFamily="34"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 Communiquer sur les dispositifs qui existent afin de s’assurer d’une bonne orientation </a:t>
            </a:r>
          </a:p>
          <a:p>
            <a:pPr algn="just">
              <a:lnSpc>
                <a:spcPct val="107000"/>
              </a:lnSpc>
              <a:spcAft>
                <a:spcPts val="800"/>
              </a:spcAft>
            </a:pPr>
            <a:r>
              <a:rPr lang="fr-FR" sz="2000" dirty="0">
                <a:effectLst/>
                <a:latin typeface="Calibri" panose="020F0502020204030204" pitchFamily="34" charset="0"/>
                <a:ea typeface="Calibri" panose="020F0502020204030204" pitchFamily="34" charset="0"/>
                <a:cs typeface="Calibri" panose="020F0502020204030204" pitchFamily="34"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 Mise en réseau des partenaires</a:t>
            </a:r>
          </a:p>
          <a:p>
            <a:pPr algn="just">
              <a:lnSpc>
                <a:spcPct val="107000"/>
              </a:lnSpc>
              <a:spcAft>
                <a:spcPts val="800"/>
              </a:spcAft>
            </a:pPr>
            <a:r>
              <a:rPr lang="fr-FR" sz="2000" u="sng" dirty="0">
                <a:effectLst/>
                <a:latin typeface="Calibri" panose="020F0502020204030204" pitchFamily="34" charset="0"/>
                <a:ea typeface="Calibri" panose="020F0502020204030204" pitchFamily="34" charset="0"/>
                <a:cs typeface="Times New Roman" panose="02020603050405020304" pitchFamily="18" charset="0"/>
              </a:rPr>
              <a:t>Première action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Organisation d’un temps fort le 25 novembre – jour de lutte contre la violence faites aux femmes</a:t>
            </a:r>
          </a:p>
        </p:txBody>
      </p:sp>
      <p:sp>
        <p:nvSpPr>
          <p:cNvPr id="6" name="ZoneTexte 5">
            <a:extLst>
              <a:ext uri="{FF2B5EF4-FFF2-40B4-BE49-F238E27FC236}">
                <a16:creationId xmlns:a16="http://schemas.microsoft.com/office/drawing/2014/main" id="{A58E2001-1BA3-39D7-4088-F755A1664A42}"/>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184013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EDBB99B-F0C6-8481-AFB5-3DE648938FE3}"/>
              </a:ext>
            </a:extLst>
          </p:cNvPr>
          <p:cNvSpPr txBox="1"/>
          <p:nvPr/>
        </p:nvSpPr>
        <p:spPr>
          <a:xfrm>
            <a:off x="471153" y="1878252"/>
            <a:ext cx="8575449" cy="2831544"/>
          </a:xfrm>
          <a:prstGeom prst="rect">
            <a:avLst/>
          </a:prstGeom>
          <a:noFill/>
        </p:spPr>
        <p:txBody>
          <a:bodyPr wrap="square" rtlCol="0">
            <a:spAutoFit/>
          </a:bodyPr>
          <a:lstStyle/>
          <a:p>
            <a:endParaRPr lang="fr-FR" dirty="0"/>
          </a:p>
          <a:p>
            <a:pPr>
              <a:spcAft>
                <a:spcPts val="2400"/>
              </a:spcAft>
            </a:pPr>
            <a:r>
              <a:rPr lang="fr-FR" sz="2400" b="1" dirty="0">
                <a:solidFill>
                  <a:srgbClr val="0070C0"/>
                </a:solidFill>
              </a:rPr>
              <a:t>Objectif : sensibiliser la population aux violences intra-familiales</a:t>
            </a:r>
          </a:p>
          <a:p>
            <a:pPr>
              <a:spcAft>
                <a:spcPts val="2400"/>
              </a:spcAft>
            </a:pPr>
            <a:r>
              <a:rPr lang="fr-FR" sz="2400" b="1" dirty="0">
                <a:solidFill>
                  <a:srgbClr val="0070C0"/>
                </a:solidFill>
              </a:rPr>
              <a:t>	- Communiquer sur les dispositifs de soutien existants</a:t>
            </a:r>
          </a:p>
          <a:p>
            <a:r>
              <a:rPr lang="fr-FR" sz="2400" dirty="0">
                <a:latin typeface="Calibri" panose="020F0502020204030204" pitchFamily="34" charset="0"/>
                <a:cs typeface="Calibri" panose="020F0502020204030204" pitchFamily="34" charset="0"/>
              </a:rPr>
              <a:t>→ </a:t>
            </a:r>
            <a:r>
              <a:rPr lang="fr-FR" sz="2400" dirty="0"/>
              <a:t>Une semaine d’action de sensibilisation qui se clôture par un temps fort : « La course des Mariannes  » organisée par un gendarme maritime avec le CIDFF</a:t>
            </a:r>
          </a:p>
        </p:txBody>
      </p:sp>
      <p:sp>
        <p:nvSpPr>
          <p:cNvPr id="6" name="ZoneTexte 5">
            <a:extLst>
              <a:ext uri="{FF2B5EF4-FFF2-40B4-BE49-F238E27FC236}">
                <a16:creationId xmlns:a16="http://schemas.microsoft.com/office/drawing/2014/main" id="{58EEFA78-B103-28DE-9D1E-1778B1D1CE15}"/>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81178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5A8BCD7-545A-FA02-2E5A-242515410BE2}"/>
              </a:ext>
            </a:extLst>
          </p:cNvPr>
          <p:cNvSpPr txBox="1"/>
          <p:nvPr/>
        </p:nvSpPr>
        <p:spPr>
          <a:xfrm>
            <a:off x="1927124" y="1089270"/>
            <a:ext cx="7089057" cy="4462760"/>
          </a:xfrm>
          <a:prstGeom prst="rect">
            <a:avLst/>
          </a:prstGeom>
          <a:noFill/>
        </p:spPr>
        <p:txBody>
          <a:bodyPr wrap="square" rtlCol="0">
            <a:spAutoFit/>
          </a:bodyPr>
          <a:lstStyle/>
          <a:p>
            <a:pPr algn="ctr">
              <a:spcAft>
                <a:spcPts val="2400"/>
              </a:spcAft>
            </a:pPr>
            <a:r>
              <a:rPr lang="fr-FR" sz="2400" b="1" dirty="0"/>
              <a:t>Programme de la semaine</a:t>
            </a:r>
          </a:p>
          <a:p>
            <a:pPr marL="285750" indent="-285750">
              <a:buClr>
                <a:srgbClr val="0070C0"/>
              </a:buClr>
              <a:buSzPct val="150000"/>
              <a:buFont typeface="Arial" panose="020B0604020202020204" pitchFamily="34" charset="0"/>
              <a:buChar char="•"/>
            </a:pPr>
            <a:r>
              <a:rPr lang="fr-FR" sz="2000" b="1" dirty="0">
                <a:solidFill>
                  <a:srgbClr val="0070C0"/>
                </a:solidFill>
              </a:rPr>
              <a:t>Temps de sensibilisation </a:t>
            </a:r>
            <a:r>
              <a:rPr lang="fr-FR" sz="2000" dirty="0"/>
              <a:t>par le CIDFF et la gendarmerie </a:t>
            </a:r>
            <a:r>
              <a:rPr lang="fr-FR" sz="2000" b="1" dirty="0">
                <a:solidFill>
                  <a:srgbClr val="0070C0"/>
                </a:solidFill>
              </a:rPr>
              <a:t>auprès des collégiens </a:t>
            </a:r>
          </a:p>
          <a:p>
            <a:pPr>
              <a:spcAft>
                <a:spcPts val="1800"/>
              </a:spcAft>
            </a:pPr>
            <a:r>
              <a:rPr lang="fr-FR" sz="2000" dirty="0">
                <a:latin typeface="Calibri" panose="020F0502020204030204" pitchFamily="34" charset="0"/>
                <a:cs typeface="Calibri" panose="020F0502020204030204" pitchFamily="34" charset="0"/>
              </a:rPr>
              <a:t>→ L</a:t>
            </a:r>
            <a:r>
              <a:rPr lang="fr-FR" sz="2000" dirty="0"/>
              <a:t>es collèges intéressés (définir l’organisation)</a:t>
            </a:r>
          </a:p>
          <a:p>
            <a:pPr marL="342900" indent="-342900">
              <a:spcAft>
                <a:spcPts val="1800"/>
              </a:spcAft>
              <a:buClr>
                <a:srgbClr val="0070C0"/>
              </a:buClr>
              <a:buSzPct val="150000"/>
              <a:buFont typeface="Arial" panose="020B0604020202020204" pitchFamily="34" charset="0"/>
              <a:buChar char="•"/>
            </a:pPr>
            <a:r>
              <a:rPr lang="fr-FR" sz="2000" b="1" dirty="0">
                <a:solidFill>
                  <a:srgbClr val="0070C0"/>
                </a:solidFill>
                <a:latin typeface="Calibri" panose="020F0502020204030204" pitchFamily="34" charset="0"/>
                <a:cs typeface="Calibri" panose="020F0502020204030204" pitchFamily="34" charset="0"/>
              </a:rPr>
              <a:t>Actions avec la Maison </a:t>
            </a:r>
            <a:r>
              <a:rPr lang="fr-FR" sz="2000" b="1" dirty="0" err="1">
                <a:solidFill>
                  <a:srgbClr val="0070C0"/>
                </a:solidFill>
                <a:latin typeface="Calibri" panose="020F0502020204030204" pitchFamily="34" charset="0"/>
                <a:cs typeface="Calibri" panose="020F0502020204030204" pitchFamily="34" charset="0"/>
              </a:rPr>
              <a:t>Baradozic</a:t>
            </a:r>
            <a:r>
              <a:rPr lang="fr-FR" sz="2000" b="1" dirty="0">
                <a:solidFill>
                  <a:srgbClr val="0070C0"/>
                </a:solidFill>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(encore à définir)</a:t>
            </a:r>
            <a:endParaRPr lang="fr-FR" sz="2000" dirty="0"/>
          </a:p>
          <a:p>
            <a:pPr marL="285750" indent="-285750">
              <a:spcAft>
                <a:spcPts val="1800"/>
              </a:spcAft>
              <a:buClr>
                <a:srgbClr val="0070C0"/>
              </a:buClr>
              <a:buSzPct val="150000"/>
              <a:buFont typeface="Arial" panose="020B0604020202020204" pitchFamily="34" charset="0"/>
              <a:buChar char="•"/>
            </a:pPr>
            <a:r>
              <a:rPr lang="fr-FR" sz="2000" b="1" dirty="0">
                <a:solidFill>
                  <a:srgbClr val="0070C0"/>
                </a:solidFill>
              </a:rPr>
              <a:t>Journée de sensibilisation </a:t>
            </a:r>
            <a:r>
              <a:rPr lang="fr-FR" sz="2000" dirty="0"/>
              <a:t>par le CIDFF à </a:t>
            </a:r>
            <a:r>
              <a:rPr lang="fr-FR" sz="2000" b="1" dirty="0">
                <a:solidFill>
                  <a:srgbClr val="0070C0"/>
                </a:solidFill>
              </a:rPr>
              <a:t>la base navale</a:t>
            </a:r>
          </a:p>
          <a:p>
            <a:pPr marL="285750" indent="-285750">
              <a:spcAft>
                <a:spcPts val="1800"/>
              </a:spcAft>
              <a:buClr>
                <a:srgbClr val="0070C0"/>
              </a:buClr>
              <a:buSzPct val="150000"/>
              <a:buFont typeface="Arial" panose="020B0604020202020204" pitchFamily="34" charset="0"/>
              <a:buChar char="•"/>
            </a:pPr>
            <a:r>
              <a:rPr lang="fr-FR" sz="2000" b="1" dirty="0">
                <a:solidFill>
                  <a:srgbClr val="0070C0"/>
                </a:solidFill>
              </a:rPr>
              <a:t>Journée familiale </a:t>
            </a:r>
            <a:r>
              <a:rPr lang="fr-FR" sz="2000" dirty="0"/>
              <a:t>proposée par le centre social et la soupape</a:t>
            </a:r>
          </a:p>
          <a:p>
            <a:pPr marL="285750" indent="-285750">
              <a:buClr>
                <a:srgbClr val="0070C0"/>
              </a:buClr>
              <a:buSzPct val="150000"/>
              <a:buFont typeface="Arial" panose="020B0604020202020204" pitchFamily="34" charset="0"/>
              <a:buChar char="•"/>
            </a:pPr>
            <a:r>
              <a:rPr lang="fr-FR" sz="2000" dirty="0">
                <a:solidFill>
                  <a:srgbClr val="0070C0"/>
                </a:solidFill>
              </a:rPr>
              <a:t>« </a:t>
            </a:r>
            <a:r>
              <a:rPr lang="fr-FR" sz="2000" b="1" dirty="0">
                <a:solidFill>
                  <a:srgbClr val="0070C0"/>
                </a:solidFill>
              </a:rPr>
              <a:t>La course des Mariannes » </a:t>
            </a:r>
            <a:r>
              <a:rPr lang="fr-FR" sz="2000" dirty="0"/>
              <a:t>départ du complexe sportif Crozon avec parcours vers plage de Goulien. </a:t>
            </a:r>
          </a:p>
          <a:p>
            <a:pPr>
              <a:spcAft>
                <a:spcPts val="1200"/>
              </a:spcAft>
              <a:buClr>
                <a:srgbClr val="0070C0"/>
              </a:buClr>
              <a:buSzPct val="150000"/>
            </a:pPr>
            <a:r>
              <a:rPr lang="fr-FR" sz="2000" dirty="0">
                <a:latin typeface="Calibri" panose="020F0502020204030204" pitchFamily="34" charset="0"/>
                <a:cs typeface="Calibri" panose="020F0502020204030204" pitchFamily="34" charset="0"/>
              </a:rPr>
              <a:t>→ </a:t>
            </a:r>
            <a:r>
              <a:rPr lang="fr-FR" sz="2000" dirty="0"/>
              <a:t>Stand CIDFF au complexe.</a:t>
            </a:r>
          </a:p>
        </p:txBody>
      </p:sp>
      <p:sp>
        <p:nvSpPr>
          <p:cNvPr id="4" name="ZoneTexte 3">
            <a:extLst>
              <a:ext uri="{FF2B5EF4-FFF2-40B4-BE49-F238E27FC236}">
                <a16:creationId xmlns:a16="http://schemas.microsoft.com/office/drawing/2014/main" id="{6CCE48A2-B1C6-D8AB-DABF-8E331EEFEE44}"/>
              </a:ext>
            </a:extLst>
          </p:cNvPr>
          <p:cNvSpPr txBox="1"/>
          <p:nvPr/>
        </p:nvSpPr>
        <p:spPr>
          <a:xfrm>
            <a:off x="127819" y="1720840"/>
            <a:ext cx="1976284" cy="3139321"/>
          </a:xfrm>
          <a:prstGeom prst="rect">
            <a:avLst/>
          </a:prstGeom>
          <a:noFill/>
        </p:spPr>
        <p:txBody>
          <a:bodyPr wrap="square" rtlCol="0">
            <a:spAutoFit/>
          </a:bodyPr>
          <a:lstStyle/>
          <a:p>
            <a:r>
              <a:rPr lang="fr-FR" dirty="0"/>
              <a:t>Jeudi 17 nov.</a:t>
            </a:r>
          </a:p>
          <a:p>
            <a:endParaRPr lang="fr-FR" dirty="0"/>
          </a:p>
          <a:p>
            <a:endParaRPr lang="fr-FR" dirty="0"/>
          </a:p>
          <a:p>
            <a:endParaRPr lang="fr-FR" dirty="0"/>
          </a:p>
          <a:p>
            <a:r>
              <a:rPr lang="fr-FR" dirty="0"/>
              <a:t>A définir</a:t>
            </a:r>
          </a:p>
          <a:p>
            <a:endParaRPr lang="fr-FR" dirty="0"/>
          </a:p>
          <a:p>
            <a:r>
              <a:rPr lang="fr-FR" dirty="0"/>
              <a:t>Mardi 22 nov.</a:t>
            </a:r>
          </a:p>
          <a:p>
            <a:endParaRPr lang="fr-FR" dirty="0"/>
          </a:p>
          <a:p>
            <a:r>
              <a:rPr lang="fr-FR" dirty="0"/>
              <a:t>Samedi 26 nov.</a:t>
            </a:r>
          </a:p>
          <a:p>
            <a:endParaRPr lang="fr-FR" dirty="0"/>
          </a:p>
          <a:p>
            <a:r>
              <a:rPr lang="fr-FR" dirty="0"/>
              <a:t>Dimanche 27 nov.</a:t>
            </a:r>
          </a:p>
        </p:txBody>
      </p:sp>
      <p:sp>
        <p:nvSpPr>
          <p:cNvPr id="5" name="ZoneTexte 4">
            <a:extLst>
              <a:ext uri="{FF2B5EF4-FFF2-40B4-BE49-F238E27FC236}">
                <a16:creationId xmlns:a16="http://schemas.microsoft.com/office/drawing/2014/main" id="{D518209F-31FF-C280-FC79-7A9DA219AF9F}"/>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131317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07DC33F-7BED-C8BE-DDD7-5CE1A6C69243}"/>
              </a:ext>
            </a:extLst>
          </p:cNvPr>
          <p:cNvSpPr txBox="1"/>
          <p:nvPr/>
        </p:nvSpPr>
        <p:spPr>
          <a:xfrm>
            <a:off x="530942" y="862290"/>
            <a:ext cx="8268928" cy="4985980"/>
          </a:xfrm>
          <a:prstGeom prst="rect">
            <a:avLst/>
          </a:prstGeom>
          <a:noFill/>
        </p:spPr>
        <p:txBody>
          <a:bodyPr wrap="square" rtlCol="0">
            <a:spAutoFit/>
          </a:bodyPr>
          <a:lstStyle/>
          <a:p>
            <a:pPr>
              <a:spcAft>
                <a:spcPts val="1200"/>
              </a:spcAft>
            </a:pPr>
            <a:r>
              <a:rPr lang="fr-FR" sz="3200" dirty="0"/>
              <a:t>Participation de la communauté de communes</a:t>
            </a:r>
          </a:p>
          <a:p>
            <a:pPr marL="342900" indent="-342900">
              <a:spcAft>
                <a:spcPts val="1200"/>
              </a:spcAft>
              <a:buFont typeface="Wingdings" panose="05000000000000000000" pitchFamily="2" charset="2"/>
              <a:buChar char="Ø"/>
            </a:pPr>
            <a:r>
              <a:rPr lang="fr-FR" sz="2400" b="1" dirty="0">
                <a:solidFill>
                  <a:srgbClr val="0070C0"/>
                </a:solidFill>
              </a:rPr>
              <a:t>Coordination de la semaine avec le CIDFF</a:t>
            </a:r>
          </a:p>
          <a:p>
            <a:pPr marL="342900" indent="-342900">
              <a:buFont typeface="Wingdings" panose="05000000000000000000" pitchFamily="2" charset="2"/>
              <a:buChar char="Ø"/>
            </a:pPr>
            <a:r>
              <a:rPr lang="fr-FR" sz="2400" b="1" dirty="0">
                <a:solidFill>
                  <a:srgbClr val="0070C0"/>
                </a:solidFill>
              </a:rPr>
              <a:t>Financement </a:t>
            </a:r>
            <a:r>
              <a:rPr lang="fr-FR" sz="2400" b="1" dirty="0" err="1">
                <a:solidFill>
                  <a:srgbClr val="0070C0"/>
                </a:solidFill>
              </a:rPr>
              <a:t>comcom</a:t>
            </a:r>
            <a:r>
              <a:rPr lang="fr-FR" sz="2400" b="1" dirty="0">
                <a:solidFill>
                  <a:srgbClr val="0070C0"/>
                </a:solidFill>
              </a:rPr>
              <a:t> </a:t>
            </a:r>
          </a:p>
          <a:p>
            <a:pPr>
              <a:spcAft>
                <a:spcPts val="1200"/>
              </a:spcAft>
            </a:pPr>
            <a:r>
              <a:rPr lang="fr-FR" sz="2400" dirty="0"/>
              <a:t>un budget de 500 euros pour l’intervention du CIDFF  une fois par an sur le territoire est déjà budgétisé dans le prévisionnel de la Maison de l’Emploi/France services</a:t>
            </a:r>
          </a:p>
          <a:p>
            <a:r>
              <a:rPr lang="fr-FR" sz="2400" dirty="0">
                <a:latin typeface="Calibri" panose="020F0502020204030204" pitchFamily="34" charset="0"/>
                <a:cs typeface="Calibri" panose="020F0502020204030204" pitchFamily="34" charset="0"/>
              </a:rPr>
              <a:t>→ </a:t>
            </a:r>
            <a:r>
              <a:rPr lang="fr-FR" sz="2400" b="1" dirty="0"/>
              <a:t>Demande d’un supplément de financement pour soutenir l’évènement sportif</a:t>
            </a:r>
            <a:r>
              <a:rPr lang="fr-FR" sz="2400" dirty="0"/>
              <a:t> : 500 euros. </a:t>
            </a:r>
          </a:p>
          <a:p>
            <a:r>
              <a:rPr lang="fr-FR" sz="2000" dirty="0"/>
              <a:t>- pour participation au financement de l’achat des </a:t>
            </a:r>
            <a:r>
              <a:rPr lang="fr-FR" sz="2000" dirty="0" err="1"/>
              <a:t>T.shirts</a:t>
            </a:r>
            <a:r>
              <a:rPr lang="fr-FR" sz="2000" dirty="0"/>
              <a:t> + collation (coût pour 300 </a:t>
            </a:r>
            <a:r>
              <a:rPr lang="fr-FR" sz="2000" dirty="0" err="1"/>
              <a:t>T.shirts</a:t>
            </a:r>
            <a:r>
              <a:rPr lang="fr-FR" sz="2000" dirty="0"/>
              <a:t>  : 1650 euros, le reste financé par l’inscription à la course)</a:t>
            </a:r>
          </a:p>
          <a:p>
            <a:r>
              <a:rPr lang="fr-FR" sz="2000" dirty="0"/>
              <a:t>- possibilité de mettre le logo de la communauté de communes sur le </a:t>
            </a:r>
            <a:r>
              <a:rPr lang="fr-FR" sz="2000" dirty="0" err="1"/>
              <a:t>T.shirt</a:t>
            </a:r>
            <a:r>
              <a:rPr lang="fr-FR" sz="2000" dirty="0"/>
              <a:t> distribué à chaque coureur</a:t>
            </a:r>
          </a:p>
        </p:txBody>
      </p:sp>
      <p:sp>
        <p:nvSpPr>
          <p:cNvPr id="4" name="ZoneTexte 3">
            <a:extLst>
              <a:ext uri="{FF2B5EF4-FFF2-40B4-BE49-F238E27FC236}">
                <a16:creationId xmlns:a16="http://schemas.microsoft.com/office/drawing/2014/main" id="{95418458-C149-98EF-1AA5-8E008BE3075E}"/>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96959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5A8BCD7-545A-FA02-2E5A-242515410BE2}"/>
              </a:ext>
            </a:extLst>
          </p:cNvPr>
          <p:cNvSpPr txBox="1"/>
          <p:nvPr/>
        </p:nvSpPr>
        <p:spPr>
          <a:xfrm>
            <a:off x="349045" y="735845"/>
            <a:ext cx="8445909" cy="5432256"/>
          </a:xfrm>
          <a:prstGeom prst="rect">
            <a:avLst/>
          </a:prstGeom>
          <a:noFill/>
        </p:spPr>
        <p:txBody>
          <a:bodyPr wrap="square" rtlCol="0">
            <a:spAutoFit/>
          </a:bodyPr>
          <a:lstStyle/>
          <a:p>
            <a:pPr>
              <a:spcAft>
                <a:spcPts val="600"/>
              </a:spcAft>
              <a:buClr>
                <a:srgbClr val="0070C0"/>
              </a:buClr>
              <a:buSzPct val="150000"/>
            </a:pPr>
            <a:r>
              <a:rPr lang="fr-FR" sz="2800" b="1" dirty="0">
                <a:solidFill>
                  <a:srgbClr val="002060"/>
                </a:solidFill>
              </a:rPr>
              <a:t>Journée familiale proposée par le centre social et la soupape</a:t>
            </a:r>
          </a:p>
          <a:p>
            <a:pPr>
              <a:buClr>
                <a:srgbClr val="0070C0"/>
              </a:buClr>
              <a:buSzPct val="150000"/>
            </a:pPr>
            <a:r>
              <a:rPr lang="fr-FR" sz="2400" dirty="0"/>
              <a:t>Repas convivial + spectacle de la compagnie Impro Infini (coût du spectacle : 1700 euros)</a:t>
            </a:r>
          </a:p>
          <a:p>
            <a:pPr>
              <a:buClr>
                <a:srgbClr val="0070C0"/>
              </a:buClr>
              <a:buSzPct val="150000"/>
            </a:pPr>
            <a:r>
              <a:rPr lang="fr-FR" sz="2400" dirty="0"/>
              <a:t>Organiser avec l’association Jour de fête</a:t>
            </a:r>
          </a:p>
          <a:p>
            <a:pPr>
              <a:spcBef>
                <a:spcPts val="600"/>
              </a:spcBef>
              <a:buClr>
                <a:srgbClr val="0070C0"/>
              </a:buClr>
              <a:buSzPct val="150000"/>
            </a:pPr>
            <a:r>
              <a:rPr lang="fr-FR" sz="2400" dirty="0"/>
              <a:t>Recherche de financement pour le spectacle, pistes évoquées :</a:t>
            </a:r>
          </a:p>
          <a:p>
            <a:pPr marL="342900" indent="-342900">
              <a:spcBef>
                <a:spcPts val="600"/>
              </a:spcBef>
              <a:buClr>
                <a:srgbClr val="0070C0"/>
              </a:buClr>
              <a:buSzPct val="150000"/>
              <a:buFont typeface="Arial" panose="020B0604020202020204" pitchFamily="34" charset="0"/>
              <a:buChar char="•"/>
            </a:pPr>
            <a:r>
              <a:rPr lang="fr-FR" sz="2000" dirty="0"/>
              <a:t>Un des spectacles de jour de fête financé par la commune de Crozon : 700 euros?</a:t>
            </a:r>
          </a:p>
          <a:p>
            <a:pPr marL="285750" indent="-285750">
              <a:buClr>
                <a:srgbClr val="0070C0"/>
              </a:buClr>
              <a:buSzPct val="150000"/>
              <a:buFont typeface="Arial" panose="020B0604020202020204" pitchFamily="34" charset="0"/>
              <a:buChar char="•"/>
            </a:pPr>
            <a:r>
              <a:rPr lang="fr-FR" sz="2000" dirty="0"/>
              <a:t>Le réseau REAAP (réseau d’échange d’appui et d’accompagnement des parents)</a:t>
            </a:r>
          </a:p>
          <a:p>
            <a:pPr marL="285750" indent="-285750">
              <a:buClr>
                <a:srgbClr val="0070C0"/>
              </a:buClr>
              <a:buSzPct val="150000"/>
              <a:buFont typeface="Arial" panose="020B0604020202020204" pitchFamily="34" charset="0"/>
              <a:buChar char="•"/>
            </a:pPr>
            <a:r>
              <a:rPr lang="fr-FR" sz="2000" dirty="0"/>
              <a:t>La direction de la cohésion sociale</a:t>
            </a:r>
          </a:p>
          <a:p>
            <a:pPr marL="285750" indent="-285750">
              <a:buClr>
                <a:srgbClr val="0070C0"/>
              </a:buClr>
              <a:buSzPct val="150000"/>
              <a:buFont typeface="Arial" panose="020B0604020202020204" pitchFamily="34" charset="0"/>
              <a:buChar char="•"/>
            </a:pPr>
            <a:r>
              <a:rPr lang="fr-FR" sz="2000" dirty="0"/>
              <a:t>Le département</a:t>
            </a:r>
          </a:p>
          <a:p>
            <a:pPr marL="285750" indent="-285750">
              <a:buClr>
                <a:srgbClr val="0070C0"/>
              </a:buClr>
              <a:buSzPct val="150000"/>
              <a:buFont typeface="Arial" panose="020B0604020202020204" pitchFamily="34" charset="0"/>
              <a:buChar char="•"/>
            </a:pPr>
            <a:r>
              <a:rPr lang="fr-FR" sz="2000" dirty="0"/>
              <a:t>La région : appel à projet égalité hommes femmes</a:t>
            </a:r>
          </a:p>
          <a:p>
            <a:pPr marL="285750" indent="-285750">
              <a:buClr>
                <a:srgbClr val="0070C0"/>
              </a:buClr>
              <a:buSzPct val="150000"/>
              <a:buFont typeface="Arial" panose="020B0604020202020204" pitchFamily="34" charset="0"/>
              <a:buChar char="•"/>
            </a:pPr>
            <a:r>
              <a:rPr lang="fr-FR" sz="2000" dirty="0"/>
              <a:t>Complément des communes ou communauté de communes selon les autres financements trouvés?</a:t>
            </a:r>
          </a:p>
        </p:txBody>
      </p:sp>
      <p:sp>
        <p:nvSpPr>
          <p:cNvPr id="4" name="ZoneTexte 3">
            <a:extLst>
              <a:ext uri="{FF2B5EF4-FFF2-40B4-BE49-F238E27FC236}">
                <a16:creationId xmlns:a16="http://schemas.microsoft.com/office/drawing/2014/main" id="{1CD454FA-CD0A-F41B-CF98-F82BF801751D}"/>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Tree>
    <p:extLst>
      <p:ext uri="{BB962C8B-B14F-4D97-AF65-F5344CB8AC3E}">
        <p14:creationId xmlns:p14="http://schemas.microsoft.com/office/powerpoint/2010/main" val="332208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289AE4C-F23E-8D46-8FF2-06D735B6A173}"/>
              </a:ext>
            </a:extLst>
          </p:cNvPr>
          <p:cNvSpPr txBox="1"/>
          <p:nvPr/>
        </p:nvSpPr>
        <p:spPr>
          <a:xfrm>
            <a:off x="353961" y="157316"/>
            <a:ext cx="8445909" cy="461665"/>
          </a:xfrm>
          <a:prstGeom prst="rect">
            <a:avLst/>
          </a:prstGeom>
          <a:solidFill>
            <a:schemeClr val="bg2"/>
          </a:solidFill>
        </p:spPr>
        <p:txBody>
          <a:bodyPr wrap="square" rtlCol="0">
            <a:spAutoFit/>
          </a:bodyPr>
          <a:lstStyle/>
          <a:p>
            <a:pPr algn="ctr"/>
            <a:r>
              <a:rPr lang="fr-FR" sz="2400" b="1" dirty="0"/>
              <a:t>Une semaine de sensibilisation aux violences intra-familiales</a:t>
            </a:r>
          </a:p>
        </p:txBody>
      </p:sp>
      <p:sp>
        <p:nvSpPr>
          <p:cNvPr id="5" name="ZoneTexte 4">
            <a:extLst>
              <a:ext uri="{FF2B5EF4-FFF2-40B4-BE49-F238E27FC236}">
                <a16:creationId xmlns:a16="http://schemas.microsoft.com/office/drawing/2014/main" id="{681D6194-DE1D-835B-739C-B30F9E0138E4}"/>
              </a:ext>
            </a:extLst>
          </p:cNvPr>
          <p:cNvSpPr txBox="1"/>
          <p:nvPr/>
        </p:nvSpPr>
        <p:spPr>
          <a:xfrm>
            <a:off x="618564" y="1108038"/>
            <a:ext cx="7906871" cy="5150897"/>
          </a:xfrm>
          <a:prstGeom prst="rect">
            <a:avLst/>
          </a:prstGeom>
          <a:noFill/>
        </p:spPr>
        <p:txBody>
          <a:bodyPr wrap="square" rtlCol="0">
            <a:spAutoFit/>
          </a:bodyPr>
          <a:lstStyle/>
          <a:p>
            <a:r>
              <a:rPr lang="fr-FR" sz="3200" dirty="0">
                <a:solidFill>
                  <a:srgbClr val="002060"/>
                </a:solidFill>
              </a:rPr>
              <a:t>Prochaine étape </a:t>
            </a:r>
          </a:p>
          <a:p>
            <a:endParaRPr lang="fr-FR" dirty="0"/>
          </a:p>
          <a:p>
            <a:pPr>
              <a:spcAft>
                <a:spcPts val="600"/>
              </a:spcAft>
            </a:pPr>
            <a:r>
              <a:rPr lang="fr-FR" sz="2400" b="1" dirty="0">
                <a:solidFill>
                  <a:srgbClr val="0070C0"/>
                </a:solidFill>
              </a:rPr>
              <a:t>Travaille sur les deux objectifs suivants :</a:t>
            </a:r>
          </a:p>
          <a:p>
            <a:pPr marL="342900" lvl="0" indent="-342900" algn="just">
              <a:lnSpc>
                <a:spcPct val="107000"/>
              </a:lnSpc>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Formation des personnes susceptibles de recueillir la parole des femmes</a:t>
            </a:r>
          </a:p>
          <a:p>
            <a:pPr marL="342900" lvl="0" indent="-342900" algn="just">
              <a:lnSpc>
                <a:spcPct val="107000"/>
              </a:lnSpc>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Connaissance des ressources existantes et uniformiser le recueil de la parole des victimes</a:t>
            </a:r>
          </a:p>
          <a:p>
            <a:pPr>
              <a:spcBef>
                <a:spcPts val="1200"/>
              </a:spcBef>
              <a:spcAft>
                <a:spcPts val="600"/>
              </a:spcAft>
            </a:pPr>
            <a:r>
              <a:rPr lang="fr-FR" sz="2400" b="1" dirty="0">
                <a:solidFill>
                  <a:srgbClr val="0070C0"/>
                </a:solidFill>
              </a:rPr>
              <a:t>Prochaine réunion du groupe de travail le 16 septembre :</a:t>
            </a:r>
          </a:p>
          <a:p>
            <a:pPr marL="285750" indent="-285750">
              <a:buFontTx/>
              <a:buChar char="-"/>
            </a:pPr>
            <a:r>
              <a:rPr lang="fr-FR" sz="2400" dirty="0"/>
              <a:t>Finaliser l’organisation de la semaine de sensibilisation aux violences intra-familiales</a:t>
            </a:r>
          </a:p>
          <a:p>
            <a:pPr marL="285750" indent="-285750">
              <a:buFontTx/>
              <a:buChar char="-"/>
            </a:pPr>
            <a:r>
              <a:rPr lang="fr-FR" sz="2400" dirty="0"/>
              <a:t>Définir les besoins en formation</a:t>
            </a:r>
          </a:p>
          <a:p>
            <a:endParaRPr lang="fr-FR" dirty="0"/>
          </a:p>
          <a:p>
            <a:endParaRPr lang="fr-FR" dirty="0"/>
          </a:p>
        </p:txBody>
      </p:sp>
    </p:spTree>
    <p:extLst>
      <p:ext uri="{BB962C8B-B14F-4D97-AF65-F5344CB8AC3E}">
        <p14:creationId xmlns:p14="http://schemas.microsoft.com/office/powerpoint/2010/main" val="344669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333833" y="149115"/>
            <a:ext cx="8228520" cy="755470"/>
          </a:xfrm>
          <a:prstGeom prst="rect">
            <a:avLst/>
          </a:prstGeom>
          <a:noFill/>
          <a:ln>
            <a:noFill/>
          </a:ln>
        </p:spPr>
        <p:style>
          <a:lnRef idx="0">
            <a:scrgbClr r="0" g="0" b="0"/>
          </a:lnRef>
          <a:fillRef idx="0">
            <a:scrgbClr r="0" g="0" b="0"/>
          </a:fillRef>
          <a:effectRef idx="0">
            <a:scrgbClr r="0" g="0" b="0"/>
          </a:effectRef>
          <a:fontRef idx="minor"/>
        </p:style>
        <p:txBody>
          <a:bodyPr lIns="0" tIns="45000" rIns="0" bIns="0" anchor="b"/>
          <a:lstStyle/>
          <a:p>
            <a:pPr>
              <a:lnSpc>
                <a:spcPct val="100000"/>
              </a:lnSpc>
            </a:pPr>
            <a:r>
              <a:rPr lang="fr-FR" sz="5000" dirty="0">
                <a:solidFill>
                  <a:srgbClr val="21B2C9"/>
                </a:solidFill>
                <a:latin typeface="Calibri"/>
              </a:rPr>
              <a:t>ORDRE DU JOUR</a:t>
            </a:r>
            <a:endParaRPr dirty="0"/>
          </a:p>
        </p:txBody>
      </p:sp>
      <p:sp>
        <p:nvSpPr>
          <p:cNvPr id="44" name="CustomShape 2"/>
          <p:cNvSpPr/>
          <p:nvPr/>
        </p:nvSpPr>
        <p:spPr>
          <a:xfrm>
            <a:off x="333833" y="1469388"/>
            <a:ext cx="8810167" cy="48617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a:lnSpc>
                <a:spcPct val="100000"/>
              </a:lnSpc>
            </a:pPr>
            <a:endParaRPr dirty="0"/>
          </a:p>
        </p:txBody>
      </p:sp>
      <p:sp>
        <p:nvSpPr>
          <p:cNvPr id="45" name="CustomShape 3"/>
          <p:cNvSpPr/>
          <p:nvPr/>
        </p:nvSpPr>
        <p:spPr>
          <a:xfrm>
            <a:off x="7924680" y="6356520"/>
            <a:ext cx="761040" cy="363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FC296BD4-2C74-498F-9AAC-614A540377B7}" type="slidenum">
              <a:rPr lang="fr-FR" sz="1200" strike="noStrike">
                <a:solidFill>
                  <a:srgbClr val="035C75"/>
                </a:solidFill>
                <a:latin typeface="Constantia"/>
                <a:ea typeface="DejaVu Sans"/>
              </a:rPr>
              <a:t>2</a:t>
            </a:fld>
            <a:endParaRPr/>
          </a:p>
        </p:txBody>
      </p:sp>
      <p:sp>
        <p:nvSpPr>
          <p:cNvPr id="3" name="ZoneTexte 2">
            <a:extLst>
              <a:ext uri="{FF2B5EF4-FFF2-40B4-BE49-F238E27FC236}">
                <a16:creationId xmlns:a16="http://schemas.microsoft.com/office/drawing/2014/main" id="{0903A7B6-722F-CF7F-0E90-5782A87DDB2B}"/>
              </a:ext>
            </a:extLst>
          </p:cNvPr>
          <p:cNvSpPr txBox="1"/>
          <p:nvPr/>
        </p:nvSpPr>
        <p:spPr>
          <a:xfrm>
            <a:off x="380085" y="1159148"/>
            <a:ext cx="8430082" cy="5124480"/>
          </a:xfrm>
          <a:prstGeom prst="rect">
            <a:avLst/>
          </a:prstGeom>
          <a:noFill/>
        </p:spPr>
        <p:txBody>
          <a:bodyPr wrap="square" rtlCol="0">
            <a:spAutoFit/>
          </a:bodyPr>
          <a:lstStyle/>
          <a:p>
            <a:pPr>
              <a:spcAft>
                <a:spcPts val="1800"/>
              </a:spcAft>
            </a:pPr>
            <a:r>
              <a:rPr lang="fr-FR" sz="3200" b="1" dirty="0"/>
              <a:t>Enfance jeunesse</a:t>
            </a:r>
            <a:endParaRPr lang="fr-FR" sz="3200" dirty="0"/>
          </a:p>
          <a:p>
            <a:r>
              <a:rPr lang="fr-FR" sz="2800" dirty="0"/>
              <a:t>1/ Point sur l'offre de mode de garde sur notre territoire</a:t>
            </a:r>
          </a:p>
          <a:p>
            <a:r>
              <a:rPr lang="fr-FR" sz="2800" dirty="0"/>
              <a:t>2/ Mini-camps</a:t>
            </a:r>
          </a:p>
          <a:p>
            <a:r>
              <a:rPr lang="fr-FR" sz="2800" dirty="0"/>
              <a:t>3/ Echange sur l 'organisation des ALSH</a:t>
            </a:r>
          </a:p>
          <a:p>
            <a:r>
              <a:rPr lang="fr-FR" sz="2800" dirty="0"/>
              <a:t>4/ Une semaine de sensibilisation aux violences intra-familiales</a:t>
            </a:r>
          </a:p>
          <a:p>
            <a:r>
              <a:rPr lang="fr-FR" sz="2800" dirty="0"/>
              <a:t>5/ Projet handisport</a:t>
            </a:r>
          </a:p>
          <a:p>
            <a:r>
              <a:rPr lang="fr-FR" sz="2800" dirty="0"/>
              <a:t>6/ Convention </a:t>
            </a:r>
            <a:r>
              <a:rPr lang="fr-FR" sz="2800" dirty="0" err="1"/>
              <a:t>Kaniri</a:t>
            </a:r>
            <a:r>
              <a:rPr lang="fr-FR" sz="2800" dirty="0"/>
              <a:t> Ar Mor</a:t>
            </a:r>
          </a:p>
          <a:p>
            <a:r>
              <a:rPr lang="fr-FR" sz="2800" dirty="0"/>
              <a:t>7/ Informations diverses :</a:t>
            </a:r>
          </a:p>
          <a:p>
            <a:pPr marL="1200150" lvl="2" indent="-285750">
              <a:buFontTx/>
              <a:buChar char="-"/>
            </a:pPr>
            <a:r>
              <a:rPr lang="fr-FR" sz="2800" dirty="0"/>
              <a:t>Bus Emploi</a:t>
            </a:r>
          </a:p>
          <a:p>
            <a:pPr marL="1200150" lvl="2" indent="-285750">
              <a:buFontTx/>
              <a:buChar char="-"/>
            </a:pPr>
            <a:r>
              <a:rPr lang="fr-FR" sz="2800" dirty="0"/>
              <a:t>Sac à dos</a:t>
            </a:r>
          </a:p>
        </p:txBody>
      </p:sp>
    </p:spTree>
    <p:extLst>
      <p:ext uri="{BB962C8B-B14F-4D97-AF65-F5344CB8AC3E}">
        <p14:creationId xmlns:p14="http://schemas.microsoft.com/office/powerpoint/2010/main" val="29570306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0C2C1-A405-FA79-4EE4-45BB71C569BB}"/>
              </a:ext>
            </a:extLst>
          </p:cNvPr>
          <p:cNvSpPr>
            <a:spLocks noGrp="1"/>
          </p:cNvSpPr>
          <p:nvPr>
            <p:ph type="title"/>
          </p:nvPr>
        </p:nvSpPr>
        <p:spPr>
          <a:solidFill>
            <a:schemeClr val="bg2"/>
          </a:solidFill>
        </p:spPr>
        <p:txBody>
          <a:bodyPr/>
          <a:lstStyle/>
          <a:p>
            <a:r>
              <a:rPr lang="fr-FR" dirty="0"/>
              <a:t>Projet handisport</a:t>
            </a:r>
          </a:p>
        </p:txBody>
      </p:sp>
      <p:sp>
        <p:nvSpPr>
          <p:cNvPr id="3" name="ZoneTexte 2">
            <a:extLst>
              <a:ext uri="{FF2B5EF4-FFF2-40B4-BE49-F238E27FC236}">
                <a16:creationId xmlns:a16="http://schemas.microsoft.com/office/drawing/2014/main" id="{DB2B1DE5-D57F-D311-6E3D-683AE84AFC48}"/>
              </a:ext>
            </a:extLst>
          </p:cNvPr>
          <p:cNvSpPr txBox="1"/>
          <p:nvPr/>
        </p:nvSpPr>
        <p:spPr>
          <a:xfrm>
            <a:off x="822960" y="2094271"/>
            <a:ext cx="7620000" cy="4555093"/>
          </a:xfrm>
          <a:prstGeom prst="rect">
            <a:avLst/>
          </a:prstGeom>
          <a:noFill/>
        </p:spPr>
        <p:txBody>
          <a:bodyPr wrap="square" rtlCol="0">
            <a:spAutoFit/>
          </a:bodyPr>
          <a:lstStyle/>
          <a:p>
            <a:endParaRPr lang="fr-FR" dirty="0"/>
          </a:p>
          <a:p>
            <a:pPr algn="just"/>
            <a:r>
              <a:rPr lang="fr-FR" sz="3200" dirty="0">
                <a:solidFill>
                  <a:srgbClr val="0070C0"/>
                </a:solidFill>
              </a:rPr>
              <a:t>Rendre accessible les activités sportives et culturelles aux personnes en situation de handicap avec une attention particulière portée aux enfants</a:t>
            </a:r>
          </a:p>
          <a:p>
            <a:endParaRPr lang="fr-FR" dirty="0"/>
          </a:p>
          <a:p>
            <a:r>
              <a:rPr lang="fr-FR" sz="2400" dirty="0"/>
              <a:t>Contexte : projet qui s’inscrit dans la réflexion menée au sein du territoire sur l’accueil des enfants en situation de handicap</a:t>
            </a:r>
          </a:p>
          <a:p>
            <a:endParaRPr lang="fr-FR" dirty="0"/>
          </a:p>
          <a:p>
            <a:endParaRPr lang="fr-FR" dirty="0"/>
          </a:p>
          <a:p>
            <a:r>
              <a:rPr lang="fr-FR" dirty="0"/>
              <a:t> </a:t>
            </a:r>
          </a:p>
        </p:txBody>
      </p:sp>
    </p:spTree>
    <p:extLst>
      <p:ext uri="{BB962C8B-B14F-4D97-AF65-F5344CB8AC3E}">
        <p14:creationId xmlns:p14="http://schemas.microsoft.com/office/powerpoint/2010/main" val="240376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0C2C1-A405-FA79-4EE4-45BB71C569BB}"/>
              </a:ext>
            </a:extLst>
          </p:cNvPr>
          <p:cNvSpPr>
            <a:spLocks noGrp="1"/>
          </p:cNvSpPr>
          <p:nvPr>
            <p:ph type="title" idx="4294967295"/>
          </p:nvPr>
        </p:nvSpPr>
        <p:spPr>
          <a:xfrm>
            <a:off x="378339" y="221237"/>
            <a:ext cx="8520057" cy="693164"/>
          </a:xfrm>
          <a:solidFill>
            <a:schemeClr val="bg2"/>
          </a:solidFill>
        </p:spPr>
        <p:txBody>
          <a:bodyPr>
            <a:normAutofit/>
          </a:bodyPr>
          <a:lstStyle/>
          <a:p>
            <a:r>
              <a:rPr lang="fr-FR" sz="3200" dirty="0"/>
              <a:t>Projet handisport</a:t>
            </a:r>
          </a:p>
        </p:txBody>
      </p:sp>
      <p:sp>
        <p:nvSpPr>
          <p:cNvPr id="3" name="ZoneTexte 2">
            <a:extLst>
              <a:ext uri="{FF2B5EF4-FFF2-40B4-BE49-F238E27FC236}">
                <a16:creationId xmlns:a16="http://schemas.microsoft.com/office/drawing/2014/main" id="{DB2B1DE5-D57F-D311-6E3D-683AE84AFC48}"/>
              </a:ext>
            </a:extLst>
          </p:cNvPr>
          <p:cNvSpPr txBox="1"/>
          <p:nvPr/>
        </p:nvSpPr>
        <p:spPr>
          <a:xfrm>
            <a:off x="828368" y="1500518"/>
            <a:ext cx="7620000" cy="4708981"/>
          </a:xfrm>
          <a:prstGeom prst="rect">
            <a:avLst/>
          </a:prstGeom>
          <a:noFill/>
        </p:spPr>
        <p:txBody>
          <a:bodyPr wrap="square" rtlCol="0">
            <a:spAutoFit/>
          </a:bodyPr>
          <a:lstStyle/>
          <a:p>
            <a:endParaRPr lang="fr-FR" dirty="0"/>
          </a:p>
          <a:p>
            <a:r>
              <a:rPr lang="fr-FR" sz="3600" u="sng" dirty="0">
                <a:solidFill>
                  <a:srgbClr val="002060"/>
                </a:solidFill>
              </a:rPr>
              <a:t>Première étape du projet :</a:t>
            </a:r>
          </a:p>
          <a:p>
            <a:endParaRPr lang="fr-FR" dirty="0"/>
          </a:p>
          <a:p>
            <a:pPr algn="just"/>
            <a:r>
              <a:rPr lang="fr-FR" sz="2800" dirty="0">
                <a:solidFill>
                  <a:srgbClr val="0070C0"/>
                </a:solidFill>
              </a:rPr>
              <a:t>Organisation d’une réunion d’échange et de présentation de handisport auprès des associations sportives et culturelles du territoire </a:t>
            </a:r>
            <a:r>
              <a:rPr lang="fr-FR" sz="2800" dirty="0"/>
              <a:t>(9 juin)</a:t>
            </a:r>
            <a:endParaRPr lang="fr-FR" dirty="0"/>
          </a:p>
          <a:p>
            <a:pPr algn="just"/>
            <a:endParaRPr lang="fr-FR" dirty="0"/>
          </a:p>
          <a:p>
            <a:pPr marL="285750" indent="-285750" algn="just">
              <a:buFontTx/>
              <a:buChar char="-"/>
            </a:pPr>
            <a:r>
              <a:rPr lang="fr-FR" sz="2400" dirty="0"/>
              <a:t>Lancer une dynamique sport et handicap sur le territoire</a:t>
            </a:r>
          </a:p>
          <a:p>
            <a:pPr marL="285750" indent="-285750" algn="just">
              <a:buFontTx/>
              <a:buChar char="-"/>
            </a:pPr>
            <a:r>
              <a:rPr lang="fr-FR" sz="2400" dirty="0"/>
              <a:t>Présentation du concept d’école de sport</a:t>
            </a:r>
          </a:p>
          <a:p>
            <a:pPr marL="285750" indent="-285750" algn="just">
              <a:buFontTx/>
              <a:buChar char="-"/>
            </a:pPr>
            <a:r>
              <a:rPr lang="fr-FR" sz="2400" dirty="0"/>
              <a:t>Echanger sur la pratique des clubs </a:t>
            </a:r>
          </a:p>
          <a:p>
            <a:pPr marL="285750" indent="-285750">
              <a:buFontTx/>
              <a:buChar char="-"/>
            </a:pPr>
            <a:endParaRPr lang="fr-FR" dirty="0"/>
          </a:p>
          <a:p>
            <a:pPr marL="285750" indent="-285750">
              <a:buFontTx/>
              <a:buChar char="-"/>
            </a:pPr>
            <a:endParaRPr lang="fr-FR" dirty="0"/>
          </a:p>
          <a:p>
            <a:r>
              <a:rPr lang="fr-FR" dirty="0"/>
              <a:t> </a:t>
            </a:r>
          </a:p>
        </p:txBody>
      </p:sp>
    </p:spTree>
    <p:extLst>
      <p:ext uri="{BB962C8B-B14F-4D97-AF65-F5344CB8AC3E}">
        <p14:creationId xmlns:p14="http://schemas.microsoft.com/office/powerpoint/2010/main" val="36249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0C2C1-A405-FA79-4EE4-45BB71C569BB}"/>
              </a:ext>
            </a:extLst>
          </p:cNvPr>
          <p:cNvSpPr>
            <a:spLocks noGrp="1"/>
          </p:cNvSpPr>
          <p:nvPr>
            <p:ph type="title" idx="4294967295"/>
          </p:nvPr>
        </p:nvSpPr>
        <p:spPr>
          <a:xfrm>
            <a:off x="203902" y="201277"/>
            <a:ext cx="8703429" cy="607487"/>
          </a:xfrm>
          <a:solidFill>
            <a:schemeClr val="bg2"/>
          </a:solidFill>
        </p:spPr>
        <p:txBody>
          <a:bodyPr>
            <a:normAutofit/>
          </a:bodyPr>
          <a:lstStyle/>
          <a:p>
            <a:r>
              <a:rPr lang="fr-FR" sz="3200" dirty="0"/>
              <a:t>Projet handisport</a:t>
            </a:r>
          </a:p>
        </p:txBody>
      </p:sp>
      <p:sp>
        <p:nvSpPr>
          <p:cNvPr id="3" name="ZoneTexte 2">
            <a:extLst>
              <a:ext uri="{FF2B5EF4-FFF2-40B4-BE49-F238E27FC236}">
                <a16:creationId xmlns:a16="http://schemas.microsoft.com/office/drawing/2014/main" id="{DB2B1DE5-D57F-D311-6E3D-683AE84AFC48}"/>
              </a:ext>
            </a:extLst>
          </p:cNvPr>
          <p:cNvSpPr txBox="1"/>
          <p:nvPr/>
        </p:nvSpPr>
        <p:spPr>
          <a:xfrm>
            <a:off x="440570" y="1632642"/>
            <a:ext cx="8230092" cy="4416594"/>
          </a:xfrm>
          <a:prstGeom prst="rect">
            <a:avLst/>
          </a:prstGeom>
          <a:noFill/>
        </p:spPr>
        <p:txBody>
          <a:bodyPr wrap="square" rtlCol="0">
            <a:spAutoFit/>
          </a:bodyPr>
          <a:lstStyle/>
          <a:p>
            <a:r>
              <a:rPr lang="fr-FR" sz="2400" dirty="0">
                <a:solidFill>
                  <a:srgbClr val="0070C0"/>
                </a:solidFill>
                <a:latin typeface="Calibri" panose="020F0502020204030204" pitchFamily="34" charset="0"/>
                <a:cs typeface="Calibri" panose="020F0502020204030204" pitchFamily="34" charset="0"/>
              </a:rPr>
              <a:t>→ </a:t>
            </a:r>
            <a:r>
              <a:rPr lang="fr-FR" sz="2400" dirty="0">
                <a:solidFill>
                  <a:srgbClr val="0070C0"/>
                </a:solidFill>
              </a:rPr>
              <a:t>15 clubs du territoire représentés</a:t>
            </a:r>
          </a:p>
          <a:p>
            <a:endParaRPr lang="fr-FR" dirty="0"/>
          </a:p>
          <a:p>
            <a:pPr>
              <a:spcAft>
                <a:spcPts val="1200"/>
              </a:spcAft>
            </a:pPr>
            <a:r>
              <a:rPr lang="fr-FR" sz="3600" dirty="0">
                <a:solidFill>
                  <a:srgbClr val="002060"/>
                </a:solidFill>
              </a:rPr>
              <a:t>Constat :</a:t>
            </a:r>
          </a:p>
          <a:p>
            <a:pPr algn="just">
              <a:spcAft>
                <a:spcPts val="600"/>
              </a:spcAft>
            </a:pPr>
            <a:r>
              <a:rPr lang="fr-FR" sz="2400" dirty="0"/>
              <a:t>- </a:t>
            </a:r>
            <a:r>
              <a:rPr lang="fr-FR" sz="2200" dirty="0"/>
              <a:t>Des clubs sportifs accueillent déjà des personnes en situation de handicap</a:t>
            </a:r>
          </a:p>
          <a:p>
            <a:pPr algn="just">
              <a:spcAft>
                <a:spcPts val="600"/>
              </a:spcAft>
            </a:pPr>
            <a:r>
              <a:rPr lang="fr-FR" sz="2200" dirty="0"/>
              <a:t>- Mauvaise connaissance des clubs sportifs accueillant des enfants en situation de handicap</a:t>
            </a:r>
          </a:p>
          <a:p>
            <a:pPr algn="just">
              <a:spcAft>
                <a:spcPts val="600"/>
              </a:spcAft>
            </a:pPr>
            <a:r>
              <a:rPr lang="fr-FR" sz="2200" dirty="0"/>
              <a:t>- Frein des familles pour pousser la porte des clubs sportifs : peur du refus? Peur de l’échec?</a:t>
            </a:r>
          </a:p>
          <a:p>
            <a:pPr algn="just">
              <a:spcAft>
                <a:spcPts val="600"/>
              </a:spcAft>
            </a:pPr>
            <a:r>
              <a:rPr lang="fr-FR" sz="2200" dirty="0"/>
              <a:t>- Des familles qui se déplacent sur Brest pour inscrire leur enfant à une école de sport accessible aux enfants en situation de handicap</a:t>
            </a:r>
          </a:p>
        </p:txBody>
      </p:sp>
    </p:spTree>
    <p:extLst>
      <p:ext uri="{BB962C8B-B14F-4D97-AF65-F5344CB8AC3E}">
        <p14:creationId xmlns:p14="http://schemas.microsoft.com/office/powerpoint/2010/main" val="351112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0C2C1-A405-FA79-4EE4-45BB71C569BB}"/>
              </a:ext>
            </a:extLst>
          </p:cNvPr>
          <p:cNvSpPr>
            <a:spLocks noGrp="1"/>
          </p:cNvSpPr>
          <p:nvPr>
            <p:ph type="title" idx="4294967295"/>
          </p:nvPr>
        </p:nvSpPr>
        <p:spPr>
          <a:xfrm>
            <a:off x="459889" y="233551"/>
            <a:ext cx="8156986" cy="670091"/>
          </a:xfrm>
          <a:solidFill>
            <a:schemeClr val="bg2"/>
          </a:solidFill>
        </p:spPr>
        <p:txBody>
          <a:bodyPr>
            <a:normAutofit/>
          </a:bodyPr>
          <a:lstStyle/>
          <a:p>
            <a:r>
              <a:rPr lang="fr-FR" sz="3200" dirty="0"/>
              <a:t>Projet handisport</a:t>
            </a:r>
          </a:p>
        </p:txBody>
      </p:sp>
      <p:sp>
        <p:nvSpPr>
          <p:cNvPr id="3" name="ZoneTexte 2">
            <a:extLst>
              <a:ext uri="{FF2B5EF4-FFF2-40B4-BE49-F238E27FC236}">
                <a16:creationId xmlns:a16="http://schemas.microsoft.com/office/drawing/2014/main" id="{DB2B1DE5-D57F-D311-6E3D-683AE84AFC48}"/>
              </a:ext>
            </a:extLst>
          </p:cNvPr>
          <p:cNvSpPr txBox="1"/>
          <p:nvPr/>
        </p:nvSpPr>
        <p:spPr>
          <a:xfrm>
            <a:off x="585395" y="1371187"/>
            <a:ext cx="7620000" cy="4616648"/>
          </a:xfrm>
          <a:prstGeom prst="rect">
            <a:avLst/>
          </a:prstGeom>
          <a:noFill/>
        </p:spPr>
        <p:txBody>
          <a:bodyPr wrap="square" rtlCol="0">
            <a:spAutoFit/>
          </a:bodyPr>
          <a:lstStyle/>
          <a:p>
            <a:pPr>
              <a:spcAft>
                <a:spcPts val="1200"/>
              </a:spcAft>
            </a:pPr>
            <a:r>
              <a:rPr lang="fr-FR" sz="3200" u="sng" dirty="0">
                <a:solidFill>
                  <a:srgbClr val="002060"/>
                </a:solidFill>
              </a:rPr>
              <a:t>Prochaine étape :</a:t>
            </a:r>
          </a:p>
          <a:p>
            <a:pPr algn="just">
              <a:spcAft>
                <a:spcPts val="1200"/>
              </a:spcAft>
            </a:pPr>
            <a:r>
              <a:rPr lang="fr-FR" sz="2800" dirty="0"/>
              <a:t>Envoie d’un questionnaire à l’ensemble des associations sportives et culturelles du territoire afin de recenser les associations :</a:t>
            </a:r>
          </a:p>
          <a:p>
            <a:pPr marL="742950" lvl="1" indent="-285750">
              <a:buFont typeface="Arial" panose="020B0604020202020204" pitchFamily="34" charset="0"/>
              <a:buChar char="•"/>
            </a:pPr>
            <a:r>
              <a:rPr lang="fr-FR" sz="2800" dirty="0"/>
              <a:t>Accueillant des personnes en situation de handicap</a:t>
            </a:r>
          </a:p>
          <a:p>
            <a:pPr marL="742950" lvl="1" indent="-285750">
              <a:buFont typeface="Arial" panose="020B0604020202020204" pitchFamily="34" charset="0"/>
              <a:buChar char="•"/>
            </a:pPr>
            <a:r>
              <a:rPr lang="fr-FR" sz="2800" dirty="0"/>
              <a:t>Souhaitant s’investir dans une école de sport</a:t>
            </a:r>
          </a:p>
          <a:p>
            <a:pPr marL="742950" lvl="1" indent="-285750">
              <a:buFont typeface="Arial" panose="020B0604020202020204" pitchFamily="34" charset="0"/>
              <a:buChar char="•"/>
            </a:pPr>
            <a:r>
              <a:rPr lang="fr-FR" sz="2800" dirty="0"/>
              <a:t>Souhaitant communiquer sur l’accueil des personnes en situation de handicap</a:t>
            </a:r>
          </a:p>
          <a:p>
            <a:r>
              <a:rPr lang="fr-FR" dirty="0"/>
              <a:t> </a:t>
            </a:r>
          </a:p>
        </p:txBody>
      </p:sp>
    </p:spTree>
    <p:extLst>
      <p:ext uri="{BB962C8B-B14F-4D97-AF65-F5344CB8AC3E}">
        <p14:creationId xmlns:p14="http://schemas.microsoft.com/office/powerpoint/2010/main" val="99196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0C2C1-A405-FA79-4EE4-45BB71C569BB}"/>
              </a:ext>
            </a:extLst>
          </p:cNvPr>
          <p:cNvSpPr>
            <a:spLocks noGrp="1"/>
          </p:cNvSpPr>
          <p:nvPr>
            <p:ph type="title" idx="4294967295"/>
          </p:nvPr>
        </p:nvSpPr>
        <p:spPr>
          <a:xfrm>
            <a:off x="287768" y="104459"/>
            <a:ext cx="8555018" cy="756154"/>
          </a:xfrm>
          <a:solidFill>
            <a:schemeClr val="bg2"/>
          </a:solidFill>
        </p:spPr>
        <p:txBody>
          <a:bodyPr>
            <a:normAutofit/>
          </a:bodyPr>
          <a:lstStyle/>
          <a:p>
            <a:r>
              <a:rPr lang="fr-FR" sz="3200" dirty="0"/>
              <a:t>Projet handisport</a:t>
            </a:r>
          </a:p>
        </p:txBody>
      </p:sp>
      <p:sp>
        <p:nvSpPr>
          <p:cNvPr id="3" name="ZoneTexte 2">
            <a:extLst>
              <a:ext uri="{FF2B5EF4-FFF2-40B4-BE49-F238E27FC236}">
                <a16:creationId xmlns:a16="http://schemas.microsoft.com/office/drawing/2014/main" id="{DB2B1DE5-D57F-D311-6E3D-683AE84AFC48}"/>
              </a:ext>
            </a:extLst>
          </p:cNvPr>
          <p:cNvSpPr txBox="1"/>
          <p:nvPr/>
        </p:nvSpPr>
        <p:spPr>
          <a:xfrm>
            <a:off x="762000" y="1532551"/>
            <a:ext cx="7620000" cy="3570208"/>
          </a:xfrm>
          <a:prstGeom prst="rect">
            <a:avLst/>
          </a:prstGeom>
          <a:noFill/>
        </p:spPr>
        <p:txBody>
          <a:bodyPr wrap="square" rtlCol="0">
            <a:spAutoFit/>
          </a:bodyPr>
          <a:lstStyle/>
          <a:p>
            <a:pPr>
              <a:spcAft>
                <a:spcPts val="1200"/>
              </a:spcAft>
            </a:pPr>
            <a:r>
              <a:rPr lang="fr-FR" sz="4000" u="sng" dirty="0">
                <a:solidFill>
                  <a:srgbClr val="002060"/>
                </a:solidFill>
              </a:rPr>
              <a:t>Objectif :</a:t>
            </a:r>
          </a:p>
          <a:p>
            <a:pPr>
              <a:spcAft>
                <a:spcPts val="1200"/>
              </a:spcAft>
            </a:pPr>
            <a:r>
              <a:rPr lang="fr-FR" sz="3200" dirty="0"/>
              <a:t>Dès la prochaine rentrée :</a:t>
            </a:r>
          </a:p>
          <a:p>
            <a:pPr>
              <a:spcAft>
                <a:spcPts val="1200"/>
              </a:spcAft>
            </a:pPr>
            <a:r>
              <a:rPr lang="fr-FR" sz="3200" dirty="0">
                <a:latin typeface="Calibri" panose="020F0502020204030204" pitchFamily="34" charset="0"/>
                <a:cs typeface="Calibri" panose="020F0502020204030204" pitchFamily="34" charset="0"/>
              </a:rPr>
              <a:t>→ </a:t>
            </a:r>
            <a:r>
              <a:rPr lang="fr-FR" sz="3200" dirty="0"/>
              <a:t>Ouverture d’une école de sport</a:t>
            </a:r>
          </a:p>
          <a:p>
            <a:pPr>
              <a:spcAft>
                <a:spcPts val="1200"/>
              </a:spcAft>
            </a:pPr>
            <a:r>
              <a:rPr lang="fr-FR" sz="3200" dirty="0">
                <a:latin typeface="Calibri" panose="020F0502020204030204" pitchFamily="34" charset="0"/>
                <a:cs typeface="Calibri" panose="020F0502020204030204" pitchFamily="34" charset="0"/>
              </a:rPr>
              <a:t>→ </a:t>
            </a:r>
            <a:r>
              <a:rPr lang="fr-FR" sz="3200" dirty="0"/>
              <a:t>Communiquer auprès des familles sur les ressources du territoire</a:t>
            </a:r>
          </a:p>
          <a:p>
            <a:r>
              <a:rPr lang="fr-FR" dirty="0"/>
              <a:t> </a:t>
            </a:r>
          </a:p>
        </p:txBody>
      </p:sp>
    </p:spTree>
    <p:extLst>
      <p:ext uri="{BB962C8B-B14F-4D97-AF65-F5344CB8AC3E}">
        <p14:creationId xmlns:p14="http://schemas.microsoft.com/office/powerpoint/2010/main" val="2503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42120-1710-07DF-7F97-10BE0687865C}"/>
              </a:ext>
            </a:extLst>
          </p:cNvPr>
          <p:cNvSpPr>
            <a:spLocks noGrp="1"/>
          </p:cNvSpPr>
          <p:nvPr>
            <p:ph type="title"/>
          </p:nvPr>
        </p:nvSpPr>
        <p:spPr>
          <a:solidFill>
            <a:schemeClr val="bg2"/>
          </a:solidFill>
        </p:spPr>
        <p:txBody>
          <a:bodyPr/>
          <a:lstStyle/>
          <a:p>
            <a:r>
              <a:rPr lang="fr-FR" dirty="0"/>
              <a:t>Convention </a:t>
            </a:r>
            <a:r>
              <a:rPr lang="fr-FR" dirty="0" err="1"/>
              <a:t>Kaniri</a:t>
            </a:r>
            <a:r>
              <a:rPr lang="fr-FR" dirty="0"/>
              <a:t> Ar Mor et QF</a:t>
            </a:r>
          </a:p>
        </p:txBody>
      </p:sp>
      <p:sp>
        <p:nvSpPr>
          <p:cNvPr id="4" name="ZoneTexte 3">
            <a:extLst>
              <a:ext uri="{FF2B5EF4-FFF2-40B4-BE49-F238E27FC236}">
                <a16:creationId xmlns:a16="http://schemas.microsoft.com/office/drawing/2014/main" id="{AAA10DEA-79C0-06D7-6022-C51F9179243A}"/>
              </a:ext>
            </a:extLst>
          </p:cNvPr>
          <p:cNvSpPr txBox="1"/>
          <p:nvPr/>
        </p:nvSpPr>
        <p:spPr>
          <a:xfrm>
            <a:off x="924232" y="2094271"/>
            <a:ext cx="7442528" cy="2985433"/>
          </a:xfrm>
          <a:prstGeom prst="rect">
            <a:avLst/>
          </a:prstGeom>
          <a:noFill/>
        </p:spPr>
        <p:txBody>
          <a:bodyPr wrap="square" rtlCol="0">
            <a:spAutoFit/>
          </a:bodyPr>
          <a:lstStyle/>
          <a:p>
            <a:pPr algn="just">
              <a:spcAft>
                <a:spcPts val="1200"/>
              </a:spcAft>
            </a:pPr>
            <a:r>
              <a:rPr lang="fr-FR" sz="3200" dirty="0">
                <a:latin typeface="Calibri" panose="020F0502020204030204" pitchFamily="34" charset="0"/>
                <a:cs typeface="Calibri" panose="020F0502020204030204" pitchFamily="34" charset="0"/>
              </a:rPr>
              <a:t>1/ </a:t>
            </a:r>
            <a:r>
              <a:rPr lang="fr-FR" sz="3200" dirty="0"/>
              <a:t>Soutien financier de l’école de musique intercommunale pour la mise en place de tarif prenant en compte le quotient familial</a:t>
            </a:r>
          </a:p>
          <a:p>
            <a:pPr algn="just"/>
            <a:r>
              <a:rPr lang="fr-FR" sz="3200" dirty="0"/>
              <a:t>2/ Renouvellement de la convention en 2023</a:t>
            </a:r>
          </a:p>
          <a:p>
            <a:endParaRPr lang="fr-FR" dirty="0"/>
          </a:p>
        </p:txBody>
      </p:sp>
    </p:spTree>
    <p:extLst>
      <p:ext uri="{BB962C8B-B14F-4D97-AF65-F5344CB8AC3E}">
        <p14:creationId xmlns:p14="http://schemas.microsoft.com/office/powerpoint/2010/main" val="146118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42120-1710-07DF-7F97-10BE0687865C}"/>
              </a:ext>
            </a:extLst>
          </p:cNvPr>
          <p:cNvSpPr>
            <a:spLocks noGrp="1"/>
          </p:cNvSpPr>
          <p:nvPr>
            <p:ph type="title" idx="4294967295"/>
          </p:nvPr>
        </p:nvSpPr>
        <p:spPr>
          <a:xfrm>
            <a:off x="311972" y="287339"/>
            <a:ext cx="8358692" cy="702366"/>
          </a:xfrm>
          <a:solidFill>
            <a:schemeClr val="bg2"/>
          </a:solidFill>
        </p:spPr>
        <p:txBody>
          <a:bodyPr>
            <a:normAutofit/>
          </a:bodyPr>
          <a:lstStyle/>
          <a:p>
            <a:r>
              <a:rPr lang="fr-FR" sz="3200" dirty="0"/>
              <a:t>Convention </a:t>
            </a:r>
            <a:r>
              <a:rPr lang="fr-FR" sz="3200" dirty="0" err="1"/>
              <a:t>Kaniri</a:t>
            </a:r>
            <a:r>
              <a:rPr lang="fr-FR" sz="3200" dirty="0"/>
              <a:t> Ar Mor et QF</a:t>
            </a:r>
          </a:p>
        </p:txBody>
      </p:sp>
      <p:sp>
        <p:nvSpPr>
          <p:cNvPr id="4" name="ZoneTexte 3">
            <a:extLst>
              <a:ext uri="{FF2B5EF4-FFF2-40B4-BE49-F238E27FC236}">
                <a16:creationId xmlns:a16="http://schemas.microsoft.com/office/drawing/2014/main" id="{AAA10DEA-79C0-06D7-6022-C51F9179243A}"/>
              </a:ext>
            </a:extLst>
          </p:cNvPr>
          <p:cNvSpPr txBox="1"/>
          <p:nvPr/>
        </p:nvSpPr>
        <p:spPr>
          <a:xfrm>
            <a:off x="633775" y="1814572"/>
            <a:ext cx="7442528" cy="4401205"/>
          </a:xfrm>
          <a:prstGeom prst="rect">
            <a:avLst/>
          </a:prstGeom>
          <a:noFill/>
        </p:spPr>
        <p:txBody>
          <a:bodyPr wrap="square" rtlCol="0">
            <a:spAutoFit/>
          </a:bodyPr>
          <a:lstStyle/>
          <a:p>
            <a:r>
              <a:rPr lang="fr-FR" sz="3200" dirty="0">
                <a:solidFill>
                  <a:srgbClr val="002060"/>
                </a:solidFill>
              </a:rPr>
              <a:t>1/ Mise en place du QF </a:t>
            </a:r>
          </a:p>
          <a:p>
            <a:pPr algn="just">
              <a:spcBef>
                <a:spcPts val="1200"/>
              </a:spcBef>
            </a:pPr>
            <a:r>
              <a:rPr lang="fr-FR" sz="2400" dirty="0">
                <a:latin typeface="Calibri" panose="020F0502020204030204" pitchFamily="34" charset="0"/>
                <a:cs typeface="Calibri" panose="020F0502020204030204" pitchFamily="34" charset="0"/>
              </a:rPr>
              <a:t>Attribution d’un montant fixe de </a:t>
            </a:r>
            <a:r>
              <a:rPr lang="fr-FR" sz="2400" b="1" dirty="0">
                <a:solidFill>
                  <a:srgbClr val="0070C0"/>
                </a:solidFill>
              </a:rPr>
              <a:t>12 309 euros </a:t>
            </a:r>
            <a:r>
              <a:rPr lang="fr-FR" sz="2400" dirty="0"/>
              <a:t>avec comme cible les enfants et quotient familial bas</a:t>
            </a:r>
          </a:p>
          <a:p>
            <a:pPr algn="just"/>
            <a:r>
              <a:rPr lang="fr-FR" sz="2400" dirty="0">
                <a:latin typeface="Calibri" panose="020F0502020204030204" pitchFamily="34" charset="0"/>
                <a:cs typeface="Calibri" panose="020F0502020204030204" pitchFamily="34" charset="0"/>
              </a:rPr>
              <a:t>→ </a:t>
            </a:r>
            <a:r>
              <a:rPr lang="fr-FR" sz="2400" dirty="0"/>
              <a:t>liberté de </a:t>
            </a:r>
            <a:r>
              <a:rPr lang="fr-FR" sz="2400" dirty="0" err="1"/>
              <a:t>Kaniri</a:t>
            </a:r>
            <a:r>
              <a:rPr lang="fr-FR" sz="2400" dirty="0"/>
              <a:t> dans la mise en place du QF dans ces tarifs</a:t>
            </a:r>
          </a:p>
          <a:p>
            <a:pPr algn="just">
              <a:spcBef>
                <a:spcPts val="1200"/>
              </a:spcBef>
            </a:pPr>
            <a:r>
              <a:rPr lang="fr-FR" sz="2400" dirty="0">
                <a:solidFill>
                  <a:srgbClr val="0070C0"/>
                </a:solidFill>
              </a:rPr>
              <a:t>Financement de cette subvention :</a:t>
            </a:r>
          </a:p>
          <a:p>
            <a:pPr algn="just"/>
            <a:r>
              <a:rPr lang="fr-FR" sz="2400" dirty="0"/>
              <a:t>- La communauté de communes</a:t>
            </a:r>
          </a:p>
          <a:p>
            <a:pPr algn="just"/>
            <a:r>
              <a:rPr lang="fr-FR" sz="2400" dirty="0"/>
              <a:t>- Le département via le volet 2 du pacte 2030 à hauteur de 5 000 euros (en attente de décision)</a:t>
            </a:r>
          </a:p>
          <a:p>
            <a:endParaRPr lang="fr-FR" dirty="0"/>
          </a:p>
          <a:p>
            <a:endParaRPr lang="fr-FR" dirty="0"/>
          </a:p>
        </p:txBody>
      </p:sp>
    </p:spTree>
    <p:extLst>
      <p:ext uri="{BB962C8B-B14F-4D97-AF65-F5344CB8AC3E}">
        <p14:creationId xmlns:p14="http://schemas.microsoft.com/office/powerpoint/2010/main" val="268456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42120-1710-07DF-7F97-10BE0687865C}"/>
              </a:ext>
            </a:extLst>
          </p:cNvPr>
          <p:cNvSpPr>
            <a:spLocks noGrp="1"/>
          </p:cNvSpPr>
          <p:nvPr>
            <p:ph type="title" idx="4294967295"/>
          </p:nvPr>
        </p:nvSpPr>
        <p:spPr>
          <a:xfrm>
            <a:off x="481405" y="244309"/>
            <a:ext cx="8382896" cy="670092"/>
          </a:xfrm>
          <a:solidFill>
            <a:schemeClr val="bg2"/>
          </a:solidFill>
        </p:spPr>
        <p:txBody>
          <a:bodyPr>
            <a:normAutofit/>
          </a:bodyPr>
          <a:lstStyle/>
          <a:p>
            <a:r>
              <a:rPr lang="fr-FR" sz="3200" dirty="0"/>
              <a:t>Convention </a:t>
            </a:r>
            <a:r>
              <a:rPr lang="fr-FR" sz="3200" dirty="0" err="1"/>
              <a:t>Kaniri</a:t>
            </a:r>
            <a:r>
              <a:rPr lang="fr-FR" sz="3200" dirty="0"/>
              <a:t> Ar Mor et QF</a:t>
            </a:r>
          </a:p>
        </p:txBody>
      </p:sp>
      <p:sp>
        <p:nvSpPr>
          <p:cNvPr id="4" name="ZoneTexte 3">
            <a:extLst>
              <a:ext uri="{FF2B5EF4-FFF2-40B4-BE49-F238E27FC236}">
                <a16:creationId xmlns:a16="http://schemas.microsoft.com/office/drawing/2014/main" id="{AAA10DEA-79C0-06D7-6022-C51F9179243A}"/>
              </a:ext>
            </a:extLst>
          </p:cNvPr>
          <p:cNvSpPr txBox="1"/>
          <p:nvPr/>
        </p:nvSpPr>
        <p:spPr>
          <a:xfrm>
            <a:off x="850736" y="1382359"/>
            <a:ext cx="7442528" cy="4355038"/>
          </a:xfrm>
          <a:prstGeom prst="rect">
            <a:avLst/>
          </a:prstGeom>
          <a:noFill/>
        </p:spPr>
        <p:txBody>
          <a:bodyPr wrap="square" rtlCol="0">
            <a:spAutoFit/>
          </a:bodyPr>
          <a:lstStyle/>
          <a:p>
            <a:pPr>
              <a:spcAft>
                <a:spcPts val="600"/>
              </a:spcAft>
            </a:pPr>
            <a:r>
              <a:rPr lang="fr-FR" sz="3200" dirty="0">
                <a:solidFill>
                  <a:srgbClr val="002060"/>
                </a:solidFill>
              </a:rPr>
              <a:t>2/ Renouvellement de la convention</a:t>
            </a:r>
          </a:p>
          <a:p>
            <a:pPr algn="just"/>
            <a:r>
              <a:rPr lang="fr-FR" sz="2400" dirty="0">
                <a:latin typeface="Calibri" panose="020F0502020204030204" pitchFamily="34" charset="0"/>
                <a:cs typeface="Calibri" panose="020F0502020204030204" pitchFamily="34" charset="0"/>
              </a:rPr>
              <a:t>→ </a:t>
            </a:r>
            <a:r>
              <a:rPr lang="fr-FR" sz="2400" b="1" dirty="0">
                <a:solidFill>
                  <a:srgbClr val="0070C0"/>
                </a:solidFill>
                <a:latin typeface="Calibri" panose="020F0502020204030204" pitchFamily="34" charset="0"/>
                <a:cs typeface="Calibri" panose="020F0502020204030204" pitchFamily="34" charset="0"/>
              </a:rPr>
              <a:t>Rendez-vous le 7 juillet avec </a:t>
            </a:r>
            <a:r>
              <a:rPr lang="fr-FR" sz="2400" b="1" dirty="0" err="1">
                <a:solidFill>
                  <a:srgbClr val="0070C0"/>
                </a:solidFill>
                <a:latin typeface="Calibri" panose="020F0502020204030204" pitchFamily="34" charset="0"/>
                <a:cs typeface="Calibri" panose="020F0502020204030204" pitchFamily="34" charset="0"/>
              </a:rPr>
              <a:t>Kaniri</a:t>
            </a:r>
            <a:r>
              <a:rPr lang="fr-FR" sz="2400" b="1" dirty="0">
                <a:solidFill>
                  <a:srgbClr val="0070C0"/>
                </a:solidFill>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 Evolution de la convention</a:t>
            </a:r>
          </a:p>
          <a:p>
            <a:pPr marL="285750" indent="-285750" algn="just">
              <a:buFontTx/>
              <a:buChar char="-"/>
            </a:pPr>
            <a:endParaRPr lang="fr-FR" sz="2400" dirty="0"/>
          </a:p>
          <a:p>
            <a:pPr algn="just"/>
            <a:r>
              <a:rPr lang="fr-FR" sz="2400" dirty="0">
                <a:latin typeface="Calibri" panose="020F0502020204030204" pitchFamily="34" charset="0"/>
                <a:cs typeface="Calibri" panose="020F0502020204030204" pitchFamily="34" charset="0"/>
              </a:rPr>
              <a:t>→ </a:t>
            </a:r>
            <a:r>
              <a:rPr lang="fr-FR" sz="2400" b="1" dirty="0">
                <a:solidFill>
                  <a:srgbClr val="0070C0"/>
                </a:solidFill>
                <a:latin typeface="Calibri" panose="020F0502020204030204" pitchFamily="34" charset="0"/>
                <a:cs typeface="Calibri" panose="020F0502020204030204" pitchFamily="34" charset="0"/>
              </a:rPr>
              <a:t>Proposition d’a</a:t>
            </a:r>
            <a:r>
              <a:rPr lang="fr-FR" sz="2400" b="1" dirty="0">
                <a:solidFill>
                  <a:srgbClr val="0070C0"/>
                </a:solidFill>
              </a:rPr>
              <a:t>jout nous concernant :</a:t>
            </a:r>
          </a:p>
          <a:p>
            <a:pPr marL="285750" indent="-285750" algn="just">
              <a:buFontTx/>
              <a:buChar char="-"/>
            </a:pPr>
            <a:r>
              <a:rPr lang="fr-FR" sz="2400" dirty="0"/>
              <a:t>Un point sur la communication en lien avec le partenariat : éviter que des informations soient divulguer avant la décision officielle</a:t>
            </a:r>
          </a:p>
          <a:p>
            <a:pPr marL="285750" indent="-285750" algn="just">
              <a:buFontTx/>
              <a:buChar char="-"/>
            </a:pPr>
            <a:r>
              <a:rPr lang="fr-FR" sz="2400" dirty="0"/>
              <a:t>Un point sur les attentes de la communauté de communes sur l’exigence artistique et d’accueil</a:t>
            </a:r>
          </a:p>
          <a:p>
            <a:pPr marL="285750" indent="-285750" algn="just">
              <a:buFontTx/>
              <a:buChar char="-"/>
            </a:pPr>
            <a:r>
              <a:rPr lang="fr-FR" sz="2400" dirty="0"/>
              <a:t>…</a:t>
            </a:r>
          </a:p>
        </p:txBody>
      </p:sp>
    </p:spTree>
    <p:extLst>
      <p:ext uri="{BB962C8B-B14F-4D97-AF65-F5344CB8AC3E}">
        <p14:creationId xmlns:p14="http://schemas.microsoft.com/office/powerpoint/2010/main" val="75478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p:nvPr>
        </p:nvSpPr>
        <p:spPr>
          <a:solidFill>
            <a:schemeClr val="bg2"/>
          </a:solidFill>
        </p:spPr>
        <p:txBody>
          <a:bodyPr/>
          <a:lstStyle/>
          <a:p>
            <a:r>
              <a:rPr lang="fr-FR" dirty="0"/>
              <a:t>Informations diverses</a:t>
            </a:r>
          </a:p>
        </p:txBody>
      </p:sp>
      <p:sp>
        <p:nvSpPr>
          <p:cNvPr id="3" name="ZoneTexte 2">
            <a:extLst>
              <a:ext uri="{FF2B5EF4-FFF2-40B4-BE49-F238E27FC236}">
                <a16:creationId xmlns:a16="http://schemas.microsoft.com/office/drawing/2014/main" id="{3B112FF8-78D9-4002-2625-5465EE993B1C}"/>
              </a:ext>
            </a:extLst>
          </p:cNvPr>
          <p:cNvSpPr txBox="1"/>
          <p:nvPr/>
        </p:nvSpPr>
        <p:spPr>
          <a:xfrm>
            <a:off x="243392" y="1855752"/>
            <a:ext cx="8702936" cy="4216539"/>
          </a:xfrm>
          <a:prstGeom prst="rect">
            <a:avLst/>
          </a:prstGeom>
          <a:noFill/>
        </p:spPr>
        <p:txBody>
          <a:bodyPr wrap="square" rtlCol="0">
            <a:spAutoFit/>
          </a:bodyPr>
          <a:lstStyle/>
          <a:p>
            <a:r>
              <a:rPr lang="fr-FR" sz="3200" dirty="0">
                <a:solidFill>
                  <a:srgbClr val="002060"/>
                </a:solidFill>
              </a:rPr>
              <a:t>Bus de l’emploi</a:t>
            </a:r>
          </a:p>
          <a:p>
            <a:pPr marL="285750" indent="-285750">
              <a:buFontTx/>
              <a:buChar char="-"/>
            </a:pPr>
            <a:r>
              <a:rPr lang="fr-FR" sz="2400" dirty="0"/>
              <a:t>Nouveau dispositif mis en place par Défi Emploi mais porté par l’association Don Bosco</a:t>
            </a:r>
          </a:p>
          <a:p>
            <a:pPr marL="285750" indent="-285750">
              <a:spcAft>
                <a:spcPts val="1200"/>
              </a:spcAft>
              <a:buFontTx/>
              <a:buChar char="-"/>
            </a:pPr>
            <a:r>
              <a:rPr lang="fr-FR" sz="2400" dirty="0"/>
              <a:t>Objectif : aller vers les publics invisibles et les remobiliser vers les circuits d’insertion existant sur le territoire</a:t>
            </a:r>
          </a:p>
          <a:p>
            <a:r>
              <a:rPr lang="fr-FR" sz="2400" dirty="0"/>
              <a:t>Le Bus de l’emploi couvre l’ensemble du Pays de Brest</a:t>
            </a:r>
          </a:p>
          <a:p>
            <a:pPr>
              <a:spcAft>
                <a:spcPts val="1200"/>
              </a:spcAft>
            </a:pPr>
            <a:r>
              <a:rPr lang="fr-FR" sz="2400" dirty="0"/>
              <a:t>Demande de travailler avec la communauté de communes afin d’organiser le planning sur chaque territoire</a:t>
            </a:r>
          </a:p>
          <a:p>
            <a:r>
              <a:rPr lang="fr-FR" sz="2400" dirty="0"/>
              <a:t>Proposition d’intervenir du vendredi 7/10 au vendredi 28/10 : date et lieu à confirmer avec les élus dans chaque commune</a:t>
            </a:r>
          </a:p>
        </p:txBody>
      </p:sp>
    </p:spTree>
    <p:extLst>
      <p:ext uri="{BB962C8B-B14F-4D97-AF65-F5344CB8AC3E}">
        <p14:creationId xmlns:p14="http://schemas.microsoft.com/office/powerpoint/2010/main" val="287425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idx="4294967295"/>
          </p:nvPr>
        </p:nvSpPr>
        <p:spPr>
          <a:xfrm>
            <a:off x="449131" y="186135"/>
            <a:ext cx="8156985" cy="599173"/>
          </a:xfrm>
          <a:solidFill>
            <a:schemeClr val="bg2"/>
          </a:solidFill>
        </p:spPr>
        <p:txBody>
          <a:bodyPr>
            <a:normAutofit/>
          </a:bodyPr>
          <a:lstStyle/>
          <a:p>
            <a:r>
              <a:rPr lang="fr-FR" sz="3200" dirty="0"/>
              <a:t>Informations diverses</a:t>
            </a:r>
          </a:p>
        </p:txBody>
      </p:sp>
      <p:sp>
        <p:nvSpPr>
          <p:cNvPr id="3" name="ZoneTexte 2">
            <a:extLst>
              <a:ext uri="{FF2B5EF4-FFF2-40B4-BE49-F238E27FC236}">
                <a16:creationId xmlns:a16="http://schemas.microsoft.com/office/drawing/2014/main" id="{3B112FF8-78D9-4002-2625-5465EE993B1C}"/>
              </a:ext>
            </a:extLst>
          </p:cNvPr>
          <p:cNvSpPr txBox="1"/>
          <p:nvPr/>
        </p:nvSpPr>
        <p:spPr>
          <a:xfrm>
            <a:off x="720487" y="1565295"/>
            <a:ext cx="7703025" cy="3477875"/>
          </a:xfrm>
          <a:prstGeom prst="rect">
            <a:avLst/>
          </a:prstGeom>
          <a:noFill/>
        </p:spPr>
        <p:txBody>
          <a:bodyPr wrap="square" rtlCol="0">
            <a:spAutoFit/>
          </a:bodyPr>
          <a:lstStyle/>
          <a:p>
            <a:pPr>
              <a:spcAft>
                <a:spcPts val="1200"/>
              </a:spcAft>
            </a:pPr>
            <a:r>
              <a:rPr lang="fr-FR" sz="3200" dirty="0">
                <a:solidFill>
                  <a:srgbClr val="002060"/>
                </a:solidFill>
              </a:rPr>
              <a:t>Sac à dos</a:t>
            </a:r>
          </a:p>
          <a:p>
            <a:pPr marL="285750" indent="-285750">
              <a:spcAft>
                <a:spcPts val="1200"/>
              </a:spcAft>
              <a:buFontTx/>
              <a:buChar char="-"/>
            </a:pPr>
            <a:r>
              <a:rPr lang="fr-FR" sz="2400" dirty="0"/>
              <a:t>Des demandes pour le dispositif Sac à dos : nécessite la mis en place d’une commission afin que les jeunes présentes leur projet de vacances</a:t>
            </a:r>
          </a:p>
          <a:p>
            <a:pPr marL="285750" indent="-285750">
              <a:buFontTx/>
              <a:buChar char="-"/>
            </a:pPr>
            <a:r>
              <a:rPr lang="fr-FR" sz="2400" dirty="0"/>
              <a:t>Difficulté cette année du fait du changement d’interlocuteur : obligation de présenter le projet à vacances ouvertes 15 jours avant le départ. </a:t>
            </a:r>
          </a:p>
          <a:p>
            <a:r>
              <a:rPr lang="fr-FR" sz="2400" dirty="0">
                <a:latin typeface="Calibri" panose="020F0502020204030204" pitchFamily="34" charset="0"/>
                <a:cs typeface="Calibri" panose="020F0502020204030204" pitchFamily="34" charset="0"/>
              </a:rPr>
              <a:t>			→ report fin 2022</a:t>
            </a:r>
            <a:endParaRPr lang="fr-FR" sz="2400" dirty="0"/>
          </a:p>
        </p:txBody>
      </p:sp>
    </p:spTree>
    <p:extLst>
      <p:ext uri="{BB962C8B-B14F-4D97-AF65-F5344CB8AC3E}">
        <p14:creationId xmlns:p14="http://schemas.microsoft.com/office/powerpoint/2010/main" val="53629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333833" y="149115"/>
            <a:ext cx="8228520" cy="755470"/>
          </a:xfrm>
          <a:prstGeom prst="rect">
            <a:avLst/>
          </a:prstGeom>
          <a:noFill/>
          <a:ln>
            <a:noFill/>
          </a:ln>
        </p:spPr>
        <p:style>
          <a:lnRef idx="0">
            <a:scrgbClr r="0" g="0" b="0"/>
          </a:lnRef>
          <a:fillRef idx="0">
            <a:scrgbClr r="0" g="0" b="0"/>
          </a:fillRef>
          <a:effectRef idx="0">
            <a:scrgbClr r="0" g="0" b="0"/>
          </a:effectRef>
          <a:fontRef idx="minor"/>
        </p:style>
        <p:txBody>
          <a:bodyPr lIns="0" tIns="45000" rIns="0" bIns="0" anchor="b"/>
          <a:lstStyle/>
          <a:p>
            <a:pPr>
              <a:lnSpc>
                <a:spcPct val="100000"/>
              </a:lnSpc>
            </a:pPr>
            <a:r>
              <a:rPr lang="fr-FR" sz="5000" dirty="0">
                <a:solidFill>
                  <a:srgbClr val="21B2C9"/>
                </a:solidFill>
                <a:latin typeface="Calibri"/>
              </a:rPr>
              <a:t>ORDRE DU JOUR</a:t>
            </a:r>
            <a:endParaRPr dirty="0"/>
          </a:p>
        </p:txBody>
      </p:sp>
      <p:sp>
        <p:nvSpPr>
          <p:cNvPr id="44" name="CustomShape 2"/>
          <p:cNvSpPr/>
          <p:nvPr/>
        </p:nvSpPr>
        <p:spPr>
          <a:xfrm>
            <a:off x="333833" y="1469388"/>
            <a:ext cx="8810167" cy="48617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a:lnSpc>
                <a:spcPct val="100000"/>
              </a:lnSpc>
            </a:pPr>
            <a:endParaRPr dirty="0"/>
          </a:p>
        </p:txBody>
      </p:sp>
      <p:sp>
        <p:nvSpPr>
          <p:cNvPr id="45" name="CustomShape 3"/>
          <p:cNvSpPr/>
          <p:nvPr/>
        </p:nvSpPr>
        <p:spPr>
          <a:xfrm>
            <a:off x="7924680" y="6356520"/>
            <a:ext cx="761040" cy="363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FC296BD4-2C74-498F-9AAC-614A540377B7}" type="slidenum">
              <a:rPr lang="fr-FR" sz="1200" strike="noStrike">
                <a:solidFill>
                  <a:srgbClr val="035C75"/>
                </a:solidFill>
                <a:latin typeface="Constantia"/>
                <a:ea typeface="DejaVu Sans"/>
              </a:rPr>
              <a:t>3</a:t>
            </a:fld>
            <a:endParaRPr/>
          </a:p>
        </p:txBody>
      </p:sp>
      <p:sp>
        <p:nvSpPr>
          <p:cNvPr id="3" name="ZoneTexte 2">
            <a:extLst>
              <a:ext uri="{FF2B5EF4-FFF2-40B4-BE49-F238E27FC236}">
                <a16:creationId xmlns:a16="http://schemas.microsoft.com/office/drawing/2014/main" id="{0903A7B6-722F-CF7F-0E90-5782A87DDB2B}"/>
              </a:ext>
            </a:extLst>
          </p:cNvPr>
          <p:cNvSpPr txBox="1"/>
          <p:nvPr/>
        </p:nvSpPr>
        <p:spPr>
          <a:xfrm>
            <a:off x="380085" y="1697757"/>
            <a:ext cx="8430082" cy="3462486"/>
          </a:xfrm>
          <a:prstGeom prst="rect">
            <a:avLst/>
          </a:prstGeom>
          <a:noFill/>
        </p:spPr>
        <p:txBody>
          <a:bodyPr wrap="square" rtlCol="0">
            <a:spAutoFit/>
          </a:bodyPr>
          <a:lstStyle/>
          <a:p>
            <a:pPr marL="0" lvl="2"/>
            <a:r>
              <a:rPr lang="fr-FR" sz="3200" b="1" dirty="0"/>
              <a:t>Loisirs</a:t>
            </a:r>
          </a:p>
          <a:p>
            <a:pPr marL="0" lvl="2">
              <a:spcAft>
                <a:spcPts val="600"/>
              </a:spcAft>
            </a:pPr>
            <a:r>
              <a:rPr lang="fr-FR" sz="2800" dirty="0"/>
              <a:t>1/ Bilan Piscine</a:t>
            </a:r>
          </a:p>
          <a:p>
            <a:pPr>
              <a:spcBef>
                <a:spcPts val="600"/>
              </a:spcBef>
              <a:spcAft>
                <a:spcPts val="600"/>
              </a:spcAft>
            </a:pPr>
            <a:r>
              <a:rPr lang="fr-FR" sz="3200" b="1" dirty="0"/>
              <a:t>Culture</a:t>
            </a:r>
          </a:p>
          <a:p>
            <a:r>
              <a:rPr lang="fr-FR" sz="2800" dirty="0"/>
              <a:t>1/ Programmation septembre-janvier à l’Améthyste :</a:t>
            </a:r>
          </a:p>
          <a:p>
            <a:pPr marL="720000"/>
            <a:r>
              <a:rPr lang="fr-FR" sz="2800" dirty="0"/>
              <a:t>- Contenus</a:t>
            </a:r>
          </a:p>
          <a:p>
            <a:pPr marL="720000"/>
            <a:r>
              <a:rPr lang="fr-FR" sz="2800" dirty="0"/>
              <a:t>- Liens avec les partenaires</a:t>
            </a:r>
          </a:p>
          <a:p>
            <a:pPr marL="720000"/>
            <a:r>
              <a:rPr lang="fr-FR" sz="2800" dirty="0"/>
              <a:t>- Tarifs »</a:t>
            </a:r>
          </a:p>
        </p:txBody>
      </p:sp>
    </p:spTree>
    <p:extLst>
      <p:ext uri="{BB962C8B-B14F-4D97-AF65-F5344CB8AC3E}">
        <p14:creationId xmlns:p14="http://schemas.microsoft.com/office/powerpoint/2010/main" val="29966512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p:nvPr>
        </p:nvSpPr>
        <p:spPr/>
        <p:txBody>
          <a:bodyPr/>
          <a:lstStyle/>
          <a:p>
            <a:r>
              <a:rPr lang="fr-FR" dirty="0"/>
              <a:t>A venir</a:t>
            </a:r>
          </a:p>
        </p:txBody>
      </p:sp>
      <p:sp>
        <p:nvSpPr>
          <p:cNvPr id="3" name="ZoneTexte 2">
            <a:extLst>
              <a:ext uri="{FF2B5EF4-FFF2-40B4-BE49-F238E27FC236}">
                <a16:creationId xmlns:a16="http://schemas.microsoft.com/office/drawing/2014/main" id="{3B112FF8-78D9-4002-2625-5465EE993B1C}"/>
              </a:ext>
            </a:extLst>
          </p:cNvPr>
          <p:cNvSpPr txBox="1"/>
          <p:nvPr/>
        </p:nvSpPr>
        <p:spPr>
          <a:xfrm>
            <a:off x="777240" y="1995544"/>
            <a:ext cx="7956379" cy="2554545"/>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fr-FR" sz="2600" dirty="0">
                <a:solidFill>
                  <a:srgbClr val="002060"/>
                </a:solidFill>
              </a:rPr>
              <a:t>Embauche du deuxième chargé CTG – prévu pour septembre</a:t>
            </a:r>
          </a:p>
          <a:p>
            <a:pPr marL="457200" indent="-457200">
              <a:spcAft>
                <a:spcPts val="1200"/>
              </a:spcAft>
              <a:buFont typeface="Wingdings" panose="05000000000000000000" pitchFamily="2" charset="2"/>
              <a:buChar char="Ø"/>
            </a:pPr>
            <a:r>
              <a:rPr lang="fr-FR" sz="2600" dirty="0">
                <a:solidFill>
                  <a:srgbClr val="002060"/>
                </a:solidFill>
              </a:rPr>
              <a:t>Renouvellement de la convention avec le centre social</a:t>
            </a:r>
          </a:p>
          <a:p>
            <a:pPr marL="457200" indent="-457200">
              <a:spcAft>
                <a:spcPts val="1200"/>
              </a:spcAft>
              <a:buFont typeface="Wingdings" panose="05000000000000000000" pitchFamily="2" charset="2"/>
              <a:buChar char="Ø"/>
            </a:pPr>
            <a:r>
              <a:rPr lang="fr-FR" sz="2600" dirty="0">
                <a:solidFill>
                  <a:srgbClr val="002060"/>
                </a:solidFill>
              </a:rPr>
              <a:t>Copil France services à organiser en octobre</a:t>
            </a:r>
          </a:p>
          <a:p>
            <a:pPr marL="457200" indent="-457200">
              <a:buFont typeface="Wingdings" panose="05000000000000000000" pitchFamily="2" charset="2"/>
              <a:buChar char="Ø"/>
            </a:pPr>
            <a:r>
              <a:rPr lang="fr-FR" sz="2600" dirty="0">
                <a:solidFill>
                  <a:srgbClr val="002060"/>
                </a:solidFill>
              </a:rPr>
              <a:t>Organisation d’un forum des métiers en 2023</a:t>
            </a:r>
          </a:p>
        </p:txBody>
      </p:sp>
    </p:spTree>
    <p:extLst>
      <p:ext uri="{BB962C8B-B14F-4D97-AF65-F5344CB8AC3E}">
        <p14:creationId xmlns:p14="http://schemas.microsoft.com/office/powerpoint/2010/main" val="312086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427C9C-9837-F27E-E1C2-6F1F7A79509A}"/>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l="15000" r="15000"/>
          <a:stretch/>
        </p:blipFill>
        <p:spPr>
          <a:xfrm>
            <a:off x="20" y="10"/>
            <a:ext cx="9143980" cy="6857991"/>
          </a:xfrm>
          <a:prstGeom prst="rect">
            <a:avLst/>
          </a:prstGeom>
        </p:spPr>
      </p:pic>
      <p:sp>
        <p:nvSpPr>
          <p:cNvPr id="2" name="Titre 1">
            <a:extLst>
              <a:ext uri="{FF2B5EF4-FFF2-40B4-BE49-F238E27FC236}">
                <a16:creationId xmlns:a16="http://schemas.microsoft.com/office/drawing/2014/main" id="{315D2845-584C-0D30-B98A-4F25DFEC997E}"/>
              </a:ext>
            </a:extLst>
          </p:cNvPr>
          <p:cNvSpPr>
            <a:spLocks noGrp="1"/>
          </p:cNvSpPr>
          <p:nvPr>
            <p:ph type="title"/>
          </p:nvPr>
        </p:nvSpPr>
        <p:spPr>
          <a:xfrm>
            <a:off x="822960" y="758952"/>
            <a:ext cx="7543800" cy="3566160"/>
          </a:xfrm>
        </p:spPr>
        <p:txBody>
          <a:bodyPr vert="horz" lIns="91440" tIns="45720" rIns="91440" bIns="45720" rtlCol="0" anchor="b">
            <a:normAutofit/>
          </a:bodyPr>
          <a:lstStyle/>
          <a:p>
            <a:r>
              <a:rPr lang="en-US"/>
              <a:t>Loisirs</a:t>
            </a:r>
          </a:p>
        </p:txBody>
      </p:sp>
      <p:sp>
        <p:nvSpPr>
          <p:cNvPr id="5" name="Espace réservé du texte 4">
            <a:extLst>
              <a:ext uri="{FF2B5EF4-FFF2-40B4-BE49-F238E27FC236}">
                <a16:creationId xmlns:a16="http://schemas.microsoft.com/office/drawing/2014/main" id="{E138E806-21BD-3979-2C22-10CAF5D499D3}"/>
              </a:ext>
            </a:extLst>
          </p:cNvPr>
          <p:cNvSpPr>
            <a:spLocks noGrp="1"/>
          </p:cNvSpPr>
          <p:nvPr>
            <p:ph type="body" idx="1"/>
          </p:nvPr>
        </p:nvSpPr>
        <p:spPr>
          <a:xfrm>
            <a:off x="825038" y="4455621"/>
            <a:ext cx="7543800" cy="1143000"/>
          </a:xfrm>
        </p:spPr>
        <p:txBody>
          <a:bodyPr vert="horz" lIns="91440" tIns="45720" rIns="91440" bIns="45720" rtlCol="0">
            <a:normAutofit/>
          </a:bodyPr>
          <a:lstStyle/>
          <a:p>
            <a:endParaRPr lang="en-US"/>
          </a:p>
        </p:txBody>
      </p:sp>
      <p:cxnSp>
        <p:nvCxnSpPr>
          <p:cNvPr id="32" name="Straight Connector 31">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9071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p:nvPr>
        </p:nvSpPr>
        <p:spPr/>
        <p:txBody>
          <a:bodyPr/>
          <a:lstStyle/>
          <a:p>
            <a:r>
              <a:rPr lang="fr-FR" dirty="0"/>
              <a:t>Bilan Piscine</a:t>
            </a:r>
          </a:p>
        </p:txBody>
      </p:sp>
    </p:spTree>
    <p:extLst>
      <p:ext uri="{BB962C8B-B14F-4D97-AF65-F5344CB8AC3E}">
        <p14:creationId xmlns:p14="http://schemas.microsoft.com/office/powerpoint/2010/main" val="432440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idx="4294967295"/>
          </p:nvPr>
        </p:nvSpPr>
        <p:spPr>
          <a:xfrm>
            <a:off x="696558" y="233551"/>
            <a:ext cx="7543800" cy="734638"/>
          </a:xfrm>
        </p:spPr>
        <p:txBody>
          <a:bodyPr/>
          <a:lstStyle/>
          <a:p>
            <a:r>
              <a:rPr lang="fr-FR" dirty="0"/>
              <a:t>Bilan Piscine</a:t>
            </a:r>
          </a:p>
        </p:txBody>
      </p:sp>
      <p:sp>
        <p:nvSpPr>
          <p:cNvPr id="3" name="Rectangle : coins arrondis 2">
            <a:extLst>
              <a:ext uri="{FF2B5EF4-FFF2-40B4-BE49-F238E27FC236}">
                <a16:creationId xmlns:a16="http://schemas.microsoft.com/office/drawing/2014/main" id="{6D000B19-AEEE-D4AE-41DD-E3638765C421}"/>
              </a:ext>
            </a:extLst>
          </p:cNvPr>
          <p:cNvSpPr/>
          <p:nvPr/>
        </p:nvSpPr>
        <p:spPr>
          <a:xfrm>
            <a:off x="4405667" y="968189"/>
            <a:ext cx="4041775" cy="1400175"/>
          </a:xfrm>
          <a:prstGeom prst="roundRect">
            <a:avLst/>
          </a:prstGeom>
          <a:solidFill>
            <a:srgbClr val="00B0F0"/>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a:solidFill>
                  <a:srgbClr val="000000"/>
                </a:solidFill>
                <a:effectLst/>
                <a:ea typeface="Calibri" panose="020F0502020204030204" pitchFamily="34" charset="0"/>
                <a:cs typeface="Calibri" panose="020F0502020204030204" pitchFamily="34" charset="0"/>
              </a:rPr>
              <a:t>RAPPORT ANNUEL D’ACTIVITE PISCINE NAUTIL’YS</a:t>
            </a:r>
            <a:endParaRPr lang="fr-FR" sz="110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600" b="1" i="1">
                <a:solidFill>
                  <a:srgbClr val="000000"/>
                </a:solidFill>
                <a:effectLst/>
                <a:ea typeface="Calibri" panose="020F0502020204030204" pitchFamily="34" charset="0"/>
                <a:cs typeface="Calibri" panose="020F0502020204030204" pitchFamily="34" charset="0"/>
              </a:rPr>
              <a:t>Fiche de synthèse 2021</a:t>
            </a:r>
            <a:endParaRPr lang="fr-FR" sz="1100">
              <a:effectLst/>
              <a:ea typeface="Calibri" panose="020F0502020204030204" pitchFamily="34" charset="0"/>
              <a:cs typeface="Times New Roman" panose="02020603050405020304" pitchFamily="18" charset="0"/>
            </a:endParaRPr>
          </a:p>
        </p:txBody>
      </p:sp>
      <p:pic>
        <p:nvPicPr>
          <p:cNvPr id="4" name="Image 3" descr="Logo_couleurs-nov2016">
            <a:extLst>
              <a:ext uri="{FF2B5EF4-FFF2-40B4-BE49-F238E27FC236}">
                <a16:creationId xmlns:a16="http://schemas.microsoft.com/office/drawing/2014/main" id="{61057099-89D7-1199-AA90-85B3186A8F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471" y="1325376"/>
            <a:ext cx="1821815" cy="685800"/>
          </a:xfrm>
          <a:prstGeom prst="rect">
            <a:avLst/>
          </a:prstGeom>
          <a:noFill/>
          <a:ln>
            <a:noFill/>
          </a:ln>
        </p:spPr>
      </p:pic>
      <p:pic>
        <p:nvPicPr>
          <p:cNvPr id="1027" name="compImg" descr="Piscine logo illustration vectorielle. icône de l'eau piscine symbole logo et la piscine d'eau logo. Piscine logo swim élément d'onde de conception de forme bleue. Résumé symbole de la mer piscine splash aquatique graphique logo. Banque d'images - 56446337">
            <a:extLst>
              <a:ext uri="{FF2B5EF4-FFF2-40B4-BE49-F238E27FC236}">
                <a16:creationId xmlns:a16="http://schemas.microsoft.com/office/drawing/2014/main" id="{C68CA62D-CB6C-5524-2B1F-594F8ADBA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14" y="3182751"/>
            <a:ext cx="693738" cy="625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16" descr="Image associée">
            <a:extLst>
              <a:ext uri="{FF2B5EF4-FFF2-40B4-BE49-F238E27FC236}">
                <a16:creationId xmlns:a16="http://schemas.microsoft.com/office/drawing/2014/main" id="{277C2DE3-76FE-0594-707C-8042F96EE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301214" y="4265426"/>
            <a:ext cx="517525" cy="517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17" descr="Résultat de recherche d'images pour &quot;logo toboggan piscine&quot;">
            <a:extLst>
              <a:ext uri="{FF2B5EF4-FFF2-40B4-BE49-F238E27FC236}">
                <a16:creationId xmlns:a16="http://schemas.microsoft.com/office/drawing/2014/main" id="{496CDB5D-96CC-DAEC-1D2F-E1DB20971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301214" y="5240151"/>
            <a:ext cx="579438" cy="579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DD85BC7-E76D-16A6-CF19-FC1614E45F82}"/>
              </a:ext>
            </a:extLst>
          </p:cNvPr>
          <p:cNvSpPr>
            <a:spLocks noChangeArrowheads="1"/>
          </p:cNvSpPr>
          <p:nvPr/>
        </p:nvSpPr>
        <p:spPr bwMode="auto">
          <a:xfrm>
            <a:off x="301214" y="27255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service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2735FDC-2069-C673-6FF4-CD67167267ED}"/>
              </a:ext>
            </a:extLst>
          </p:cNvPr>
          <p:cNvSpPr>
            <a:spLocks noChangeArrowheads="1"/>
          </p:cNvSpPr>
          <p:nvPr/>
        </p:nvSpPr>
        <p:spPr bwMode="auto">
          <a:xfrm>
            <a:off x="301214" y="38082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AA1ABBF-BB3A-880B-DF2A-BB2BDAA39AAC}"/>
              </a:ext>
            </a:extLst>
          </p:cNvPr>
          <p:cNvSpPr>
            <a:spLocks noChangeArrowheads="1"/>
          </p:cNvSpPr>
          <p:nvPr/>
        </p:nvSpPr>
        <p:spPr bwMode="auto">
          <a:xfrm>
            <a:off x="301214" y="47829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316E0732-4950-22DC-D7DD-B7FE2C139112}"/>
              </a:ext>
            </a:extLst>
          </p:cNvPr>
          <p:cNvSpPr>
            <a:spLocks noChangeArrowheads="1"/>
          </p:cNvSpPr>
          <p:nvPr/>
        </p:nvSpPr>
        <p:spPr bwMode="auto">
          <a:xfrm>
            <a:off x="301214" y="58195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au 8">
            <a:extLst>
              <a:ext uri="{FF2B5EF4-FFF2-40B4-BE49-F238E27FC236}">
                <a16:creationId xmlns:a16="http://schemas.microsoft.com/office/drawing/2014/main" id="{9EE09F36-1781-3DBE-17FE-69C916A0BC74}"/>
              </a:ext>
            </a:extLst>
          </p:cNvPr>
          <p:cNvGraphicFramePr>
            <a:graphicFrameLocks noGrp="1"/>
          </p:cNvGraphicFramePr>
          <p:nvPr>
            <p:extLst>
              <p:ext uri="{D42A27DB-BD31-4B8C-83A1-F6EECF244321}">
                <p14:modId xmlns:p14="http://schemas.microsoft.com/office/powerpoint/2010/main" val="3060003690"/>
              </p:ext>
            </p:extLst>
          </p:nvPr>
        </p:nvGraphicFramePr>
        <p:xfrm>
          <a:off x="1577678" y="3182751"/>
          <a:ext cx="7006924" cy="2670113"/>
        </p:xfrm>
        <a:graphic>
          <a:graphicData uri="http://schemas.openxmlformats.org/drawingml/2006/table">
            <a:tbl>
              <a:tblPr firstRow="1" firstCol="1" bandRow="1"/>
              <a:tblGrid>
                <a:gridCol w="3503462">
                  <a:extLst>
                    <a:ext uri="{9D8B030D-6E8A-4147-A177-3AD203B41FA5}">
                      <a16:colId xmlns:a16="http://schemas.microsoft.com/office/drawing/2014/main" val="1412823367"/>
                    </a:ext>
                  </a:extLst>
                </a:gridCol>
                <a:gridCol w="3503462">
                  <a:extLst>
                    <a:ext uri="{9D8B030D-6E8A-4147-A177-3AD203B41FA5}">
                      <a16:colId xmlns:a16="http://schemas.microsoft.com/office/drawing/2014/main" val="2735862452"/>
                    </a:ext>
                  </a:extLst>
                </a:gridCol>
              </a:tblGrid>
              <a:tr h="0">
                <a:tc>
                  <a:txBody>
                    <a:bodyPr/>
                    <a:lstStyle/>
                    <a:p>
                      <a:pPr algn="ctr">
                        <a:lnSpc>
                          <a:spcPct val="107000"/>
                        </a:lnSpc>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équipements</a:t>
                      </a:r>
                      <a:endPar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ctr">
                        <a:lnSpc>
                          <a:spcPct val="107000"/>
                        </a:lnSpc>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Personnel</a:t>
                      </a:r>
                      <a:endPar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3915379035"/>
                  </a:ext>
                </a:extLst>
              </a:tr>
              <a:tr h="439167">
                <a:tc>
                  <a:txBody>
                    <a:bodyPr/>
                    <a:lstStyle/>
                    <a:p>
                      <a:pPr>
                        <a:lnSpc>
                          <a:spcPct val="107000"/>
                        </a:lnSpc>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bassin ludique – deux couloirs de nage</a:t>
                      </a:r>
                      <a:endPar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a:lnSpc>
                          <a:spcPct val="107000"/>
                        </a:lnSpc>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responsable / maître-nageur</a:t>
                      </a:r>
                      <a:endPar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extLst>
                  <a:ext uri="{0D108BD9-81ED-4DB2-BD59-A6C34878D82A}">
                    <a16:rowId xmlns:a16="http://schemas.microsoft.com/office/drawing/2014/main" val="3215303247"/>
                  </a:ext>
                </a:extLst>
              </a:tr>
              <a:tr h="439167">
                <a:tc>
                  <a:txBody>
                    <a:bodyPr/>
                    <a:lstStyle/>
                    <a:p>
                      <a:pPr>
                        <a:lnSpc>
                          <a:spcPct val="107000"/>
                        </a:lnSpc>
                        <a:spcAft>
                          <a:spcPts val="800"/>
                        </a:spcAft>
                      </a:pPr>
                      <a:r>
                        <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Pataugeoire – toboggan – espace balnéo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Trois maîtres- nageurs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7111027"/>
                  </a:ext>
                </a:extLst>
              </a:tr>
              <a:tr h="439167">
                <a:tc>
                  <a:txBody>
                    <a:bodyPr/>
                    <a:lstStyle/>
                    <a:p>
                      <a:pPr>
                        <a:lnSpc>
                          <a:spcPct val="107000"/>
                        </a:lnSpc>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Deux jacuzzis – sauna – hammam</a:t>
                      </a:r>
                      <a:endParaRPr lang="fr-FR"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Deux hôtesses</a:t>
                      </a:r>
                      <a:endParaRPr lang="fr-FR" sz="2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79757234"/>
                  </a:ext>
                </a:extLst>
              </a:tr>
            </a:tbl>
          </a:graphicData>
        </a:graphic>
      </p:graphicFrame>
    </p:spTree>
    <p:extLst>
      <p:ext uri="{BB962C8B-B14F-4D97-AF65-F5344CB8AC3E}">
        <p14:creationId xmlns:p14="http://schemas.microsoft.com/office/powerpoint/2010/main" val="373633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idx="4294967295"/>
          </p:nvPr>
        </p:nvSpPr>
        <p:spPr>
          <a:xfrm>
            <a:off x="664285" y="244309"/>
            <a:ext cx="7543800" cy="799184"/>
          </a:xfrm>
        </p:spPr>
        <p:txBody>
          <a:bodyPr/>
          <a:lstStyle/>
          <a:p>
            <a:r>
              <a:rPr lang="fr-FR" dirty="0"/>
              <a:t>Bilan Piscine</a:t>
            </a:r>
          </a:p>
        </p:txBody>
      </p:sp>
      <p:sp>
        <p:nvSpPr>
          <p:cNvPr id="4" name="ZoneTexte 3">
            <a:extLst>
              <a:ext uri="{FF2B5EF4-FFF2-40B4-BE49-F238E27FC236}">
                <a16:creationId xmlns:a16="http://schemas.microsoft.com/office/drawing/2014/main" id="{408DB2D9-A3AF-2B5A-3328-2A4238074C29}"/>
              </a:ext>
            </a:extLst>
          </p:cNvPr>
          <p:cNvSpPr txBox="1"/>
          <p:nvPr/>
        </p:nvSpPr>
        <p:spPr>
          <a:xfrm>
            <a:off x="2269864" y="1404355"/>
            <a:ext cx="6443829" cy="658835"/>
          </a:xfrm>
          <a:prstGeom prst="rect">
            <a:avLst/>
          </a:prstGeom>
          <a:noFill/>
        </p:spPr>
        <p:txBody>
          <a:bodyPr wrap="square">
            <a:spAutoFit/>
          </a:bodyPr>
          <a:lstStyle/>
          <a:p>
            <a:pPr>
              <a:lnSpc>
                <a:spcPct val="107000"/>
              </a:lnSpc>
              <a:spcAft>
                <a:spcPts val="800"/>
              </a:spcAft>
            </a:pPr>
            <a:r>
              <a:rPr lang="fr-FR" sz="3600" b="1" dirty="0">
                <a:effectLst/>
                <a:latin typeface="Calibri" panose="020F0502020204030204" pitchFamily="34" charset="0"/>
                <a:ea typeface="Calibri" panose="020F0502020204030204" pitchFamily="34" charset="0"/>
                <a:cs typeface="Times New Roman" panose="02020603050405020304" pitchFamily="18" charset="0"/>
              </a:rPr>
              <a:t>Les indicateurs de fréquentation</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782840B5-D0F3-0A99-487E-E56D11E92C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85" y="1251693"/>
            <a:ext cx="1206013" cy="1012347"/>
          </a:xfrm>
          <a:prstGeom prst="rect">
            <a:avLst/>
          </a:prstGeom>
          <a:noFill/>
          <a:ln>
            <a:noFill/>
          </a:ln>
        </p:spPr>
      </p:pic>
      <p:graphicFrame>
        <p:nvGraphicFramePr>
          <p:cNvPr id="7" name="Tableau 6">
            <a:extLst>
              <a:ext uri="{FF2B5EF4-FFF2-40B4-BE49-F238E27FC236}">
                <a16:creationId xmlns:a16="http://schemas.microsoft.com/office/drawing/2014/main" id="{A7B9FDC3-8A09-B0D2-22A9-9FF38BAD3011}"/>
              </a:ext>
            </a:extLst>
          </p:cNvPr>
          <p:cNvGraphicFramePr>
            <a:graphicFrameLocks noGrp="1"/>
          </p:cNvGraphicFramePr>
          <p:nvPr>
            <p:extLst>
              <p:ext uri="{D42A27DB-BD31-4B8C-83A1-F6EECF244321}">
                <p14:modId xmlns:p14="http://schemas.microsoft.com/office/powerpoint/2010/main" val="2390866518"/>
              </p:ext>
            </p:extLst>
          </p:nvPr>
        </p:nvGraphicFramePr>
        <p:xfrm>
          <a:off x="430307" y="2582037"/>
          <a:ext cx="8175812" cy="3180398"/>
        </p:xfrm>
        <a:graphic>
          <a:graphicData uri="http://schemas.openxmlformats.org/drawingml/2006/table">
            <a:tbl>
              <a:tblPr firstRow="1" firstCol="1" bandRow="1"/>
              <a:tblGrid>
                <a:gridCol w="2140771">
                  <a:extLst>
                    <a:ext uri="{9D8B030D-6E8A-4147-A177-3AD203B41FA5}">
                      <a16:colId xmlns:a16="http://schemas.microsoft.com/office/drawing/2014/main" val="2176332698"/>
                    </a:ext>
                  </a:extLst>
                </a:gridCol>
                <a:gridCol w="1129553">
                  <a:extLst>
                    <a:ext uri="{9D8B030D-6E8A-4147-A177-3AD203B41FA5}">
                      <a16:colId xmlns:a16="http://schemas.microsoft.com/office/drawing/2014/main" val="4217995077"/>
                    </a:ext>
                  </a:extLst>
                </a:gridCol>
                <a:gridCol w="2840018">
                  <a:extLst>
                    <a:ext uri="{9D8B030D-6E8A-4147-A177-3AD203B41FA5}">
                      <a16:colId xmlns:a16="http://schemas.microsoft.com/office/drawing/2014/main" val="2630404692"/>
                    </a:ext>
                  </a:extLst>
                </a:gridCol>
                <a:gridCol w="2065470">
                  <a:extLst>
                    <a:ext uri="{9D8B030D-6E8A-4147-A177-3AD203B41FA5}">
                      <a16:colId xmlns:a16="http://schemas.microsoft.com/office/drawing/2014/main" val="138002121"/>
                    </a:ext>
                  </a:extLst>
                </a:gridCol>
              </a:tblGrid>
              <a:tr h="695663">
                <a:tc>
                  <a:txBody>
                    <a:bodyPr/>
                    <a:lstStyle/>
                    <a:p>
                      <a:pPr>
                        <a:lnSpc>
                          <a:spcPct val="107000"/>
                        </a:lnSpc>
                        <a:spcAft>
                          <a:spcPts val="800"/>
                        </a:spcAft>
                      </a:pPr>
                      <a:endParaRPr lang="fr-FR"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1800"/>
                        </a:spcBef>
                        <a:spcAft>
                          <a:spcPts val="800"/>
                        </a:spcAft>
                      </a:pPr>
                      <a:r>
                        <a:rPr lang="fr-F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2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Moyenne 5 dernières années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8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Variation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01012531"/>
                  </a:ext>
                </a:extLst>
              </a:tr>
              <a:tr h="493349">
                <a:tc>
                  <a:txBody>
                    <a:bodyPr/>
                    <a:lstStyle/>
                    <a:p>
                      <a:pPr>
                        <a:lnSpc>
                          <a:spcPct val="107000"/>
                        </a:lnSpc>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Fréquentation totale (Nombre)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33 243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49408</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-32.7</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91957417"/>
                  </a:ext>
                </a:extLst>
              </a:tr>
              <a:tr h="876537">
                <a:tc>
                  <a:txBody>
                    <a:bodyPr/>
                    <a:lstStyle/>
                    <a:p>
                      <a:pPr>
                        <a:lnSpc>
                          <a:spcPct val="107000"/>
                        </a:lnSpc>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Entrées du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(Nombre)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12 970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21712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600"/>
                        </a:spcBef>
                        <a:spcAft>
                          <a:spcPts val="80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9880068"/>
                  </a:ext>
                </a:extLst>
              </a:tr>
            </a:tbl>
          </a:graphicData>
        </a:graphic>
      </p:graphicFrame>
    </p:spTree>
    <p:extLst>
      <p:ext uri="{BB962C8B-B14F-4D97-AF65-F5344CB8AC3E}">
        <p14:creationId xmlns:p14="http://schemas.microsoft.com/office/powerpoint/2010/main" val="1662126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idx="4294967295"/>
          </p:nvPr>
        </p:nvSpPr>
        <p:spPr>
          <a:xfrm>
            <a:off x="535193" y="190520"/>
            <a:ext cx="7543800" cy="734638"/>
          </a:xfrm>
        </p:spPr>
        <p:txBody>
          <a:bodyPr/>
          <a:lstStyle/>
          <a:p>
            <a:r>
              <a:rPr lang="fr-FR" dirty="0"/>
              <a:t>Bilan Piscine</a:t>
            </a:r>
          </a:p>
        </p:txBody>
      </p:sp>
      <p:sp>
        <p:nvSpPr>
          <p:cNvPr id="4" name="ZoneTexte 3">
            <a:extLst>
              <a:ext uri="{FF2B5EF4-FFF2-40B4-BE49-F238E27FC236}">
                <a16:creationId xmlns:a16="http://schemas.microsoft.com/office/drawing/2014/main" id="{3B8230BC-E975-7DF1-F173-C55B46C49BB1}"/>
              </a:ext>
            </a:extLst>
          </p:cNvPr>
          <p:cNvSpPr txBox="1"/>
          <p:nvPr/>
        </p:nvSpPr>
        <p:spPr>
          <a:xfrm>
            <a:off x="2786174" y="925158"/>
            <a:ext cx="5922085" cy="658835"/>
          </a:xfrm>
          <a:prstGeom prst="rect">
            <a:avLst/>
          </a:prstGeom>
          <a:noFill/>
        </p:spPr>
        <p:txBody>
          <a:bodyPr wrap="square">
            <a:spAutoFit/>
          </a:bodyPr>
          <a:lstStyle/>
          <a:p>
            <a:pPr>
              <a:lnSpc>
                <a:spcPct val="107000"/>
              </a:lnSpc>
              <a:spcAft>
                <a:spcPts val="800"/>
              </a:spcAft>
            </a:pPr>
            <a:r>
              <a:rPr lang="fr-FR" sz="3600" b="1" dirty="0">
                <a:effectLst/>
                <a:latin typeface="Calibri" panose="020F0502020204030204" pitchFamily="34" charset="0"/>
                <a:ea typeface="Calibri" panose="020F0502020204030204" pitchFamily="34" charset="0"/>
                <a:cs typeface="Times New Roman" panose="02020603050405020304" pitchFamily="18" charset="0"/>
              </a:rPr>
              <a:t>Les indicateurs financiers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F339722A-7373-C39B-EB7E-87E62CAB1A74}"/>
              </a:ext>
            </a:extLst>
          </p:cNvPr>
          <p:cNvGraphicFramePr>
            <a:graphicFrameLocks noGrp="1"/>
          </p:cNvGraphicFramePr>
          <p:nvPr>
            <p:extLst>
              <p:ext uri="{D42A27DB-BD31-4B8C-83A1-F6EECF244321}">
                <p14:modId xmlns:p14="http://schemas.microsoft.com/office/powerpoint/2010/main" val="4080429872"/>
              </p:ext>
            </p:extLst>
          </p:nvPr>
        </p:nvGraphicFramePr>
        <p:xfrm>
          <a:off x="199017" y="1583993"/>
          <a:ext cx="8745966" cy="4792607"/>
        </p:xfrm>
        <a:graphic>
          <a:graphicData uri="http://schemas.openxmlformats.org/drawingml/2006/table">
            <a:tbl>
              <a:tblPr firstRow="1" firstCol="1" bandRow="1"/>
              <a:tblGrid>
                <a:gridCol w="2293957">
                  <a:extLst>
                    <a:ext uri="{9D8B030D-6E8A-4147-A177-3AD203B41FA5}">
                      <a16:colId xmlns:a16="http://schemas.microsoft.com/office/drawing/2014/main" val="2339952728"/>
                    </a:ext>
                  </a:extLst>
                </a:gridCol>
                <a:gridCol w="2007719">
                  <a:extLst>
                    <a:ext uri="{9D8B030D-6E8A-4147-A177-3AD203B41FA5}">
                      <a16:colId xmlns:a16="http://schemas.microsoft.com/office/drawing/2014/main" val="662081107"/>
                    </a:ext>
                  </a:extLst>
                </a:gridCol>
                <a:gridCol w="2437583">
                  <a:extLst>
                    <a:ext uri="{9D8B030D-6E8A-4147-A177-3AD203B41FA5}">
                      <a16:colId xmlns:a16="http://schemas.microsoft.com/office/drawing/2014/main" val="4123010260"/>
                    </a:ext>
                  </a:extLst>
                </a:gridCol>
                <a:gridCol w="2006707">
                  <a:extLst>
                    <a:ext uri="{9D8B030D-6E8A-4147-A177-3AD203B41FA5}">
                      <a16:colId xmlns:a16="http://schemas.microsoft.com/office/drawing/2014/main" val="2451338752"/>
                    </a:ext>
                  </a:extLst>
                </a:gridCol>
              </a:tblGrid>
              <a:tr h="749962">
                <a:tc>
                  <a:txBody>
                    <a:bodyPr/>
                    <a:lstStyle/>
                    <a:p>
                      <a:pPr>
                        <a:lnSpc>
                          <a:spcPct val="115000"/>
                        </a:lnSpc>
                        <a:spcAft>
                          <a:spcPts val="800"/>
                        </a:spcAft>
                      </a:pPr>
                      <a:endParaRPr lang="fr-FR"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800"/>
                        </a:spcBef>
                        <a:spcAft>
                          <a:spcPts val="800"/>
                        </a:spcAft>
                      </a:pPr>
                      <a:r>
                        <a:rPr lang="fr-F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 (€ HT)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1800"/>
                        </a:spcBef>
                        <a:spcAft>
                          <a:spcPts val="800"/>
                        </a:spcAft>
                      </a:pPr>
                      <a:r>
                        <a:rPr lang="fr-F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 (€ HT)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18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Variation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22915193"/>
                  </a:ext>
                </a:extLst>
              </a:tr>
              <a:tr h="696448">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Recettes totales des entrées + cours + Groupes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229 727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123 367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-46.3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969848"/>
                  </a:ext>
                </a:extLst>
              </a:tr>
              <a:tr h="225218">
                <a:tc>
                  <a:txBody>
                    <a:bodyPr/>
                    <a:lstStyle/>
                    <a:p>
                      <a:pPr>
                        <a:lnSpc>
                          <a:spcPct val="107000"/>
                        </a:lnSpc>
                        <a:spcAft>
                          <a:spcPts val="800"/>
                        </a:spcAft>
                      </a:pPr>
                      <a:r>
                        <a:rPr lang="fr-FR"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Distributeur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1 400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600"/>
                        </a:spcBef>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643455"/>
                  </a:ext>
                </a:extLst>
              </a:tr>
              <a:tr h="696448">
                <a:tc>
                  <a:txBody>
                    <a:bodyPr/>
                    <a:lstStyle/>
                    <a:p>
                      <a:pPr>
                        <a:lnSpc>
                          <a:spcPct val="107000"/>
                        </a:lnSpc>
                        <a:spcAft>
                          <a:spcPts val="800"/>
                        </a:spcAft>
                      </a:pPr>
                      <a:r>
                        <a:rPr lang="fr-FR"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Participation CCPCAM pour les scolaires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101 650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600"/>
                        </a:spcBef>
                      </a:pPr>
                      <a:r>
                        <a:rPr lang="fr-FR" sz="2400">
                          <a:effectLst/>
                          <a:latin typeface="Calibri" panose="020F0502020204030204" pitchFamily="34" charset="0"/>
                          <a:ea typeface="Calibri" panose="020F0502020204030204" pitchFamily="34" charset="0"/>
                          <a:cs typeface="Times New Roman" panose="02020603050405020304" pitchFamily="18" charset="0"/>
                        </a:rPr>
                        <a:t>101 650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600"/>
                        </a:spcBef>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487259"/>
                  </a:ext>
                </a:extLst>
              </a:tr>
              <a:tr h="422380">
                <a:tc>
                  <a:txBody>
                    <a:bodyPr/>
                    <a:lstStyle/>
                    <a:p>
                      <a:pPr>
                        <a:lnSpc>
                          <a:spcPct val="107000"/>
                        </a:lnSpc>
                        <a:spcAft>
                          <a:spcPts val="800"/>
                        </a:spcAft>
                      </a:pPr>
                      <a:r>
                        <a:rPr lang="fr-FR"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Aide Etat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600"/>
                        </a:spcBef>
                      </a:pPr>
                      <a:r>
                        <a:rPr lang="fr-FR"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109 096 fond solidarité covid</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600"/>
                        </a:spcBef>
                        <a:spcAft>
                          <a:spcPts val="800"/>
                        </a:spcAft>
                      </a:pP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896174"/>
                  </a:ext>
                </a:extLst>
              </a:tr>
              <a:tr h="225218">
                <a:tc>
                  <a:txBody>
                    <a:bodyPr/>
                    <a:lstStyle/>
                    <a:p>
                      <a:pPr>
                        <a:lnSpc>
                          <a:spcPct val="107000"/>
                        </a:lnSpc>
                        <a:spcAft>
                          <a:spcPts val="800"/>
                        </a:spcAft>
                      </a:pPr>
                      <a:r>
                        <a:rPr lang="fr-FR"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recettes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332 777</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lnSpc>
                          <a:spcPct val="107000"/>
                        </a:lnSpc>
                        <a:spcBef>
                          <a:spcPts val="6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334 113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600"/>
                        </a:spcBef>
                        <a:spcAft>
                          <a:spcPts val="80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080309"/>
                  </a:ext>
                </a:extLst>
              </a:tr>
              <a:tr h="460833">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Dépenses totales (€ HT)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302 609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ctr">
                        <a:lnSpc>
                          <a:spcPct val="107000"/>
                        </a:lnSpc>
                        <a:spcBef>
                          <a:spcPts val="6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282 392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600"/>
                        </a:spcBef>
                        <a:spcAft>
                          <a:spcPts val="80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76225660"/>
                  </a:ext>
                </a:extLst>
              </a:tr>
            </a:tbl>
          </a:graphicData>
        </a:graphic>
      </p:graphicFrame>
      <p:pic>
        <p:nvPicPr>
          <p:cNvPr id="5" name="Image 4" descr="3d little human keep a chrom euro symbol">
            <a:extLst>
              <a:ext uri="{FF2B5EF4-FFF2-40B4-BE49-F238E27FC236}">
                <a16:creationId xmlns:a16="http://schemas.microsoft.com/office/drawing/2014/main" id="{965775AD-467F-16C0-F33D-62376D2674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299" y="906625"/>
            <a:ext cx="1129609" cy="1280885"/>
          </a:xfrm>
          <a:prstGeom prst="rect">
            <a:avLst/>
          </a:prstGeom>
          <a:noFill/>
          <a:ln>
            <a:noFill/>
          </a:ln>
        </p:spPr>
      </p:pic>
    </p:spTree>
    <p:extLst>
      <p:ext uri="{BB962C8B-B14F-4D97-AF65-F5344CB8AC3E}">
        <p14:creationId xmlns:p14="http://schemas.microsoft.com/office/powerpoint/2010/main" val="3970190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idx="4294967295"/>
          </p:nvPr>
        </p:nvSpPr>
        <p:spPr>
          <a:xfrm>
            <a:off x="800100" y="233550"/>
            <a:ext cx="7543800" cy="852973"/>
          </a:xfrm>
        </p:spPr>
        <p:txBody>
          <a:bodyPr/>
          <a:lstStyle/>
          <a:p>
            <a:r>
              <a:rPr lang="fr-FR" dirty="0"/>
              <a:t>Bilan Piscine</a:t>
            </a:r>
          </a:p>
        </p:txBody>
      </p:sp>
      <p:sp>
        <p:nvSpPr>
          <p:cNvPr id="4" name="ZoneTexte 3">
            <a:extLst>
              <a:ext uri="{FF2B5EF4-FFF2-40B4-BE49-F238E27FC236}">
                <a16:creationId xmlns:a16="http://schemas.microsoft.com/office/drawing/2014/main" id="{3A68678E-BEFC-61A8-7AD7-49B7B7B6DC6F}"/>
              </a:ext>
            </a:extLst>
          </p:cNvPr>
          <p:cNvSpPr txBox="1"/>
          <p:nvPr/>
        </p:nvSpPr>
        <p:spPr>
          <a:xfrm>
            <a:off x="800100" y="980966"/>
            <a:ext cx="5782235" cy="658835"/>
          </a:xfrm>
          <a:prstGeom prst="rect">
            <a:avLst/>
          </a:prstGeom>
          <a:noFill/>
        </p:spPr>
        <p:txBody>
          <a:bodyPr wrap="square">
            <a:spAutoFit/>
          </a:bodyPr>
          <a:lstStyle/>
          <a:p>
            <a:pPr>
              <a:lnSpc>
                <a:spcPct val="107000"/>
              </a:lnSpc>
              <a:spcAft>
                <a:spcPts val="800"/>
              </a:spcAft>
            </a:pPr>
            <a:r>
              <a:rPr lang="fr-FR" sz="3600" b="1" dirty="0">
                <a:effectLst/>
                <a:latin typeface="Calibri" panose="020F0502020204030204" pitchFamily="34" charset="0"/>
                <a:ea typeface="Calibri" panose="020F0502020204030204" pitchFamily="34" charset="0"/>
                <a:cs typeface="Times New Roman" panose="02020603050405020304" pitchFamily="18" charset="0"/>
              </a:rPr>
              <a:t>Les indicateurs techniques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6B82FCAF-17CE-182D-7F43-DDB525109F66}"/>
              </a:ext>
            </a:extLst>
          </p:cNvPr>
          <p:cNvGraphicFramePr>
            <a:graphicFrameLocks noGrp="1"/>
          </p:cNvGraphicFramePr>
          <p:nvPr>
            <p:extLst>
              <p:ext uri="{D42A27DB-BD31-4B8C-83A1-F6EECF244321}">
                <p14:modId xmlns:p14="http://schemas.microsoft.com/office/powerpoint/2010/main" val="2679125794"/>
              </p:ext>
            </p:extLst>
          </p:nvPr>
        </p:nvGraphicFramePr>
        <p:xfrm>
          <a:off x="306594" y="1639801"/>
          <a:ext cx="8530812" cy="4195205"/>
        </p:xfrm>
        <a:graphic>
          <a:graphicData uri="http://schemas.openxmlformats.org/drawingml/2006/table">
            <a:tbl>
              <a:tblPr firstRow="1" firstCol="1" bandRow="1"/>
              <a:tblGrid>
                <a:gridCol w="3673735">
                  <a:extLst>
                    <a:ext uri="{9D8B030D-6E8A-4147-A177-3AD203B41FA5}">
                      <a16:colId xmlns:a16="http://schemas.microsoft.com/office/drawing/2014/main" val="1920226966"/>
                    </a:ext>
                  </a:extLst>
                </a:gridCol>
                <a:gridCol w="1098877">
                  <a:extLst>
                    <a:ext uri="{9D8B030D-6E8A-4147-A177-3AD203B41FA5}">
                      <a16:colId xmlns:a16="http://schemas.microsoft.com/office/drawing/2014/main" val="4227349815"/>
                    </a:ext>
                  </a:extLst>
                </a:gridCol>
                <a:gridCol w="2135140">
                  <a:extLst>
                    <a:ext uri="{9D8B030D-6E8A-4147-A177-3AD203B41FA5}">
                      <a16:colId xmlns:a16="http://schemas.microsoft.com/office/drawing/2014/main" val="689662210"/>
                    </a:ext>
                  </a:extLst>
                </a:gridCol>
                <a:gridCol w="1623060">
                  <a:extLst>
                    <a:ext uri="{9D8B030D-6E8A-4147-A177-3AD203B41FA5}">
                      <a16:colId xmlns:a16="http://schemas.microsoft.com/office/drawing/2014/main" val="390163765"/>
                    </a:ext>
                  </a:extLst>
                </a:gridCol>
              </a:tblGrid>
              <a:tr h="789821">
                <a:tc>
                  <a:txBody>
                    <a:bodyPr/>
                    <a:lstStyle/>
                    <a:p>
                      <a:pPr>
                        <a:lnSpc>
                          <a:spcPct val="107000"/>
                        </a:lnSpc>
                        <a:spcAft>
                          <a:spcPts val="800"/>
                        </a:spcAft>
                      </a:pPr>
                      <a:r>
                        <a:rPr lang="fr-FR"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12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600"/>
                        </a:spcBef>
                        <a:spcAft>
                          <a:spcPts val="800"/>
                        </a:spcAft>
                      </a:pPr>
                      <a:r>
                        <a:rPr lang="fr-FR"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Moy</a:t>
                      </a: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 dernières années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200"/>
                        </a:spcBef>
                        <a:spcAft>
                          <a:spcPts val="800"/>
                        </a:spcAft>
                      </a:pPr>
                      <a:r>
                        <a:rPr lang="fr-FR"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Variation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56819336"/>
                  </a:ext>
                </a:extLst>
              </a:tr>
              <a:tr h="948279">
                <a:tc>
                  <a:txBody>
                    <a:bodyPr/>
                    <a:lstStyle/>
                    <a:p>
                      <a:pPr algn="ct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Consommation électrique (kWh)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2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470951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12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531565</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12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9263145"/>
                  </a:ext>
                </a:extLst>
              </a:tr>
              <a:tr h="860635">
                <a:tc>
                  <a:txBody>
                    <a:bodyPr/>
                    <a:lstStyle/>
                    <a:p>
                      <a:pPr algn="ct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Consommation d’eau (m3)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200"/>
                        </a:spcBef>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4986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1200"/>
                        </a:spcBef>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8359.6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Bef>
                          <a:spcPts val="1200"/>
                        </a:spcBef>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-40.4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53390"/>
                  </a:ext>
                </a:extLst>
              </a:tr>
              <a:tr h="833451">
                <a:tc>
                  <a:txBody>
                    <a:bodyPr/>
                    <a:lstStyle/>
                    <a:p>
                      <a:pP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Consommation de bois (tonne)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2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12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Bef>
                          <a:spcPts val="1200"/>
                        </a:spcBef>
                        <a:spcAft>
                          <a:spcPts val="80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-50.7</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867658039"/>
                  </a:ext>
                </a:extLst>
              </a:tr>
              <a:tr h="763019">
                <a:tc>
                  <a:txBody>
                    <a:bodyPr/>
                    <a:lstStyle/>
                    <a:p>
                      <a:pP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Consommation de gaz (m3)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Bef>
                          <a:spcPts val="1200"/>
                        </a:spcBef>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3 981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7241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435361"/>
                  </a:ext>
                </a:extLst>
              </a:tr>
            </a:tbl>
          </a:graphicData>
        </a:graphic>
      </p:graphicFrame>
      <p:pic>
        <p:nvPicPr>
          <p:cNvPr id="4100" name="Image 5" descr="Résultat de recherche d'images pour &quot;logo electricite&quot;">
            <a:extLst>
              <a:ext uri="{FF2B5EF4-FFF2-40B4-BE49-F238E27FC236}">
                <a16:creationId xmlns:a16="http://schemas.microsoft.com/office/drawing/2014/main" id="{B9387A5A-83FC-C16C-A3E8-18F5BDB2B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026" y="2793030"/>
            <a:ext cx="488689" cy="4886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Image 13" descr="L'eau grue symbole du plan, noir sur fond blanc, logo templ — Image vectorielle">
            <a:extLst>
              <a:ext uri="{FF2B5EF4-FFF2-40B4-BE49-F238E27FC236}">
                <a16:creationId xmlns:a16="http://schemas.microsoft.com/office/drawing/2014/main" id="{D250E820-5E4F-1D51-2519-7D0446990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863679" y="3671513"/>
            <a:ext cx="465137" cy="4651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 8" descr="Résultat de recherche d'images pour &quot;logo buche&quot;">
            <a:extLst>
              <a:ext uri="{FF2B5EF4-FFF2-40B4-BE49-F238E27FC236}">
                <a16:creationId xmlns:a16="http://schemas.microsoft.com/office/drawing/2014/main" id="{EBB89E27-6038-5F3B-4660-A61081AB2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863678" y="4619712"/>
            <a:ext cx="474966" cy="358250"/>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 14" descr="Résultat de recherche d'images pour &quot;logo gaz noir et blanc&quot;">
            <a:extLst>
              <a:ext uri="{FF2B5EF4-FFF2-40B4-BE49-F238E27FC236}">
                <a16:creationId xmlns:a16="http://schemas.microsoft.com/office/drawing/2014/main" id="{760C825D-C55C-249F-0F33-E988B345C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777" y="5336771"/>
            <a:ext cx="388938" cy="38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4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D909-D9AD-D9F6-7C9D-F85169EF24B9}"/>
              </a:ext>
            </a:extLst>
          </p:cNvPr>
          <p:cNvSpPr>
            <a:spLocks noGrp="1"/>
          </p:cNvSpPr>
          <p:nvPr>
            <p:ph type="title" idx="4294967295"/>
          </p:nvPr>
        </p:nvSpPr>
        <p:spPr>
          <a:xfrm>
            <a:off x="438374" y="233551"/>
            <a:ext cx="7543800" cy="874488"/>
          </a:xfrm>
        </p:spPr>
        <p:txBody>
          <a:bodyPr/>
          <a:lstStyle/>
          <a:p>
            <a:r>
              <a:rPr lang="fr-FR" dirty="0"/>
              <a:t>Bilan Piscine</a:t>
            </a:r>
          </a:p>
        </p:txBody>
      </p:sp>
      <p:sp>
        <p:nvSpPr>
          <p:cNvPr id="5" name="ZoneTexte 4">
            <a:extLst>
              <a:ext uri="{FF2B5EF4-FFF2-40B4-BE49-F238E27FC236}">
                <a16:creationId xmlns:a16="http://schemas.microsoft.com/office/drawing/2014/main" id="{3C042AD2-11AF-AC41-438C-A315C21CE43F}"/>
              </a:ext>
            </a:extLst>
          </p:cNvPr>
          <p:cNvSpPr txBox="1"/>
          <p:nvPr/>
        </p:nvSpPr>
        <p:spPr>
          <a:xfrm>
            <a:off x="527125" y="1699709"/>
            <a:ext cx="8122023" cy="4129144"/>
          </a:xfrm>
          <a:prstGeom prst="rect">
            <a:avLst/>
          </a:prstGeom>
          <a:noFill/>
          <a:ln>
            <a:solidFill>
              <a:srgbClr val="0070C0"/>
            </a:solidFill>
          </a:ln>
        </p:spPr>
        <p:txBody>
          <a:bodyPr wrap="square">
            <a:spAutoFit/>
          </a:bodyPr>
          <a:lstStyle/>
          <a:p>
            <a:pP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OBSERVATIONS :</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COVID-19 fermeture de la piscine :</a:t>
            </a:r>
          </a:p>
          <a:p>
            <a:pPr marL="914400">
              <a:lnSpc>
                <a:spcPct val="107000"/>
              </a:lnSpc>
            </a:pPr>
            <a:r>
              <a:rPr lang="fr-FR" sz="2400" i="1" dirty="0">
                <a:effectLst/>
                <a:latin typeface="Calibri" panose="020F0502020204030204" pitchFamily="34" charset="0"/>
                <a:ea typeface="Calibri" panose="020F0502020204030204" pitchFamily="34" charset="0"/>
                <a:cs typeface="Times New Roman" panose="02020603050405020304" pitchFamily="18" charset="0"/>
              </a:rPr>
              <a:t>Du 16 Janvier au 9 juin : fermeture complète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fr-FR" sz="2400" i="1" dirty="0">
                <a:effectLst/>
                <a:latin typeface="Calibri" panose="020F0502020204030204" pitchFamily="34" charset="0"/>
                <a:ea typeface="Calibri" panose="020F0502020204030204" pitchFamily="34" charset="0"/>
                <a:cs typeface="Times New Roman" panose="02020603050405020304" pitchFamily="18" charset="0"/>
              </a:rPr>
              <a:t>Du 29 Mars au 2 Avril et à partir du 17 Mai retour des écoles.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PASS sanitaire sur l’ensemble de l’année (jauge, diminution horaire …)</a:t>
            </a:r>
          </a:p>
          <a:p>
            <a:pPr marL="342900" lvl="0" indent="-342900">
              <a:lnSpc>
                <a:spcPct val="107000"/>
              </a:lnSpc>
              <a:spcAft>
                <a:spcPts val="800"/>
              </a:spcAft>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Dépense énergétique durant la fermeture pour assurer le maintien en état de la piscine.</a:t>
            </a:r>
            <a:br>
              <a:rPr lang="fr-FR" sz="2400" dirty="0">
                <a:effectLst/>
                <a:latin typeface="Calibri" panose="020F0502020204030204" pitchFamily="34" charset="0"/>
                <a:ea typeface="Calibri" panose="020F0502020204030204" pitchFamily="34" charset="0"/>
                <a:cs typeface="Times New Roman" panose="02020603050405020304" pitchFamily="18" charset="0"/>
              </a:rPr>
            </a:b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209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5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9FCDF77-3E3D-3942-2419-3BEF0266089F}"/>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a:stretch/>
        </p:blipFill>
        <p:spPr>
          <a:xfrm>
            <a:off x="20" y="10"/>
            <a:ext cx="9143980" cy="6857991"/>
          </a:xfrm>
          <a:prstGeom prst="rect">
            <a:avLst/>
          </a:prstGeom>
        </p:spPr>
      </p:pic>
      <p:sp>
        <p:nvSpPr>
          <p:cNvPr id="2" name="Titre 1">
            <a:extLst>
              <a:ext uri="{FF2B5EF4-FFF2-40B4-BE49-F238E27FC236}">
                <a16:creationId xmlns:a16="http://schemas.microsoft.com/office/drawing/2014/main" id="{7CE73F80-BD6C-EC69-EB56-0E2CD33E5028}"/>
              </a:ext>
            </a:extLst>
          </p:cNvPr>
          <p:cNvSpPr>
            <a:spLocks noGrp="1"/>
          </p:cNvSpPr>
          <p:nvPr>
            <p:ph type="title"/>
          </p:nvPr>
        </p:nvSpPr>
        <p:spPr>
          <a:xfrm>
            <a:off x="822960" y="758952"/>
            <a:ext cx="7543800" cy="3566160"/>
          </a:xfrm>
        </p:spPr>
        <p:txBody>
          <a:bodyPr vert="horz" lIns="91440" tIns="45720" rIns="91440" bIns="45720" rtlCol="0" anchor="b">
            <a:normAutofit/>
          </a:bodyPr>
          <a:lstStyle/>
          <a:p>
            <a:r>
              <a:rPr lang="en-US"/>
              <a:t>Culture</a:t>
            </a:r>
          </a:p>
        </p:txBody>
      </p:sp>
      <p:sp>
        <p:nvSpPr>
          <p:cNvPr id="4" name="Espace réservé du texte 3">
            <a:extLst>
              <a:ext uri="{FF2B5EF4-FFF2-40B4-BE49-F238E27FC236}">
                <a16:creationId xmlns:a16="http://schemas.microsoft.com/office/drawing/2014/main" id="{11B348C8-A366-E14B-807B-775E7E266C29}"/>
              </a:ext>
            </a:extLst>
          </p:cNvPr>
          <p:cNvSpPr>
            <a:spLocks noGrp="1"/>
          </p:cNvSpPr>
          <p:nvPr>
            <p:ph type="body" idx="1"/>
          </p:nvPr>
        </p:nvSpPr>
        <p:spPr>
          <a:xfrm>
            <a:off x="825038" y="4455621"/>
            <a:ext cx="7543800" cy="1143000"/>
          </a:xfrm>
        </p:spPr>
        <p:txBody>
          <a:bodyPr vert="horz" lIns="91440" tIns="45720" rIns="91440" bIns="45720" rtlCol="0">
            <a:normAutofit/>
          </a:bodyPr>
          <a:lstStyle/>
          <a:p>
            <a:endParaRPr lang="en-US"/>
          </a:p>
        </p:txBody>
      </p:sp>
      <p:cxnSp>
        <p:nvCxnSpPr>
          <p:cNvPr id="59" name="Straight Connector 58">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62">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6244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CC874B1-8250-7E1A-DE04-CD7D39DB67AE}"/>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27629" r="1" b="5809"/>
          <a:stretch/>
        </p:blipFill>
        <p:spPr>
          <a:xfrm>
            <a:off x="20" y="10"/>
            <a:ext cx="9143980" cy="6857990"/>
          </a:xfrm>
          <a:prstGeom prst="rect">
            <a:avLst/>
          </a:prstGeom>
        </p:spPr>
      </p:pic>
      <p:sp>
        <p:nvSpPr>
          <p:cNvPr id="2" name="Titre 1">
            <a:extLst>
              <a:ext uri="{FF2B5EF4-FFF2-40B4-BE49-F238E27FC236}">
                <a16:creationId xmlns:a16="http://schemas.microsoft.com/office/drawing/2014/main" id="{0537753E-BBDB-791C-A443-F6FF96F75B0C}"/>
              </a:ext>
            </a:extLst>
          </p:cNvPr>
          <p:cNvSpPr>
            <a:spLocks noGrp="1"/>
          </p:cNvSpPr>
          <p:nvPr>
            <p:ph type="title"/>
          </p:nvPr>
        </p:nvSpPr>
        <p:spPr>
          <a:xfrm>
            <a:off x="822960" y="758952"/>
            <a:ext cx="7543800" cy="3566160"/>
          </a:xfrm>
        </p:spPr>
        <p:txBody>
          <a:bodyPr vert="horz" lIns="91440" tIns="45720" rIns="91440" bIns="45720" rtlCol="0" anchor="b">
            <a:normAutofit/>
          </a:bodyPr>
          <a:lstStyle/>
          <a:p>
            <a:r>
              <a:rPr lang="en-US"/>
              <a:t>Enfance jeunesse</a:t>
            </a:r>
          </a:p>
        </p:txBody>
      </p:sp>
      <p:sp>
        <p:nvSpPr>
          <p:cNvPr id="4" name="Espace réservé du texte 3">
            <a:extLst>
              <a:ext uri="{FF2B5EF4-FFF2-40B4-BE49-F238E27FC236}">
                <a16:creationId xmlns:a16="http://schemas.microsoft.com/office/drawing/2014/main" id="{010C7C05-347F-6B69-997B-25600ABD264E}"/>
              </a:ext>
            </a:extLst>
          </p:cNvPr>
          <p:cNvSpPr>
            <a:spLocks noGrp="1"/>
          </p:cNvSpPr>
          <p:nvPr>
            <p:ph type="body" idx="1"/>
          </p:nvPr>
        </p:nvSpPr>
        <p:spPr>
          <a:xfrm>
            <a:off x="825038" y="4455621"/>
            <a:ext cx="7543800" cy="1143000"/>
          </a:xfrm>
        </p:spPr>
        <p:txBody>
          <a:bodyPr vert="horz" lIns="91440" tIns="45720" rIns="91440" bIns="45720" rtlCol="0">
            <a:normAutofit/>
          </a:bodyPr>
          <a:lstStyle/>
          <a:p>
            <a:endParaRPr lang="en-US"/>
          </a:p>
        </p:txBody>
      </p:sp>
      <p:cxnSp>
        <p:nvCxnSpPr>
          <p:cNvPr id="68" name="Straight Connector 67">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83047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9063B-1557-FE15-47AD-CB6AB2573857}"/>
              </a:ext>
            </a:extLst>
          </p:cNvPr>
          <p:cNvSpPr>
            <a:spLocks noGrp="1"/>
          </p:cNvSpPr>
          <p:nvPr>
            <p:ph type="title"/>
          </p:nvPr>
        </p:nvSpPr>
        <p:spPr>
          <a:solidFill>
            <a:schemeClr val="bg2"/>
          </a:solidFill>
        </p:spPr>
        <p:txBody>
          <a:bodyPr/>
          <a:lstStyle/>
          <a:p>
            <a:r>
              <a:rPr lang="fr-FR" dirty="0"/>
              <a:t>Point sur l’offre de mode de garde sur notre territoire</a:t>
            </a:r>
          </a:p>
        </p:txBody>
      </p:sp>
      <p:sp>
        <p:nvSpPr>
          <p:cNvPr id="3" name="ZoneTexte 2">
            <a:extLst>
              <a:ext uri="{FF2B5EF4-FFF2-40B4-BE49-F238E27FC236}">
                <a16:creationId xmlns:a16="http://schemas.microsoft.com/office/drawing/2014/main" id="{B4C13B47-4FF9-0017-DF9E-128BEC59370E}"/>
              </a:ext>
            </a:extLst>
          </p:cNvPr>
          <p:cNvSpPr txBox="1"/>
          <p:nvPr/>
        </p:nvSpPr>
        <p:spPr>
          <a:xfrm>
            <a:off x="993058" y="2281084"/>
            <a:ext cx="7846142" cy="3031599"/>
          </a:xfrm>
          <a:prstGeom prst="rect">
            <a:avLst/>
          </a:prstGeom>
          <a:noFill/>
        </p:spPr>
        <p:txBody>
          <a:bodyPr wrap="square" rtlCol="0">
            <a:spAutoFit/>
          </a:bodyPr>
          <a:lstStyle/>
          <a:p>
            <a:pPr>
              <a:spcAft>
                <a:spcPts val="600"/>
              </a:spcAft>
            </a:pPr>
            <a:r>
              <a:rPr lang="fr-FR" sz="2800" b="1" dirty="0"/>
              <a:t>Intervention de :</a:t>
            </a:r>
          </a:p>
          <a:p>
            <a:pPr marL="285750" indent="-285750">
              <a:buFont typeface="Wingdings" panose="05000000000000000000" pitchFamily="2" charset="2"/>
              <a:buChar char="ü"/>
            </a:pPr>
            <a:r>
              <a:rPr lang="fr-FR" sz="2800" dirty="0"/>
              <a:t>Sandrine, animatrice RPE</a:t>
            </a:r>
          </a:p>
          <a:p>
            <a:pPr marL="285750" indent="-285750">
              <a:buFont typeface="Wingdings" panose="05000000000000000000" pitchFamily="2" charset="2"/>
              <a:buChar char="ü"/>
            </a:pPr>
            <a:r>
              <a:rPr lang="fr-FR" sz="2800" dirty="0"/>
              <a:t>Céline, directrice de la crèche des poussins</a:t>
            </a:r>
          </a:p>
          <a:p>
            <a:pPr marL="285750" indent="-285750">
              <a:buFont typeface="Wingdings" panose="05000000000000000000" pitchFamily="2" charset="2"/>
              <a:buChar char="ü"/>
            </a:pPr>
            <a:r>
              <a:rPr lang="fr-FR" sz="2800" dirty="0"/>
              <a:t>Valérie, directrice de la maison de l’enfance et de la famille </a:t>
            </a:r>
            <a:r>
              <a:rPr lang="fr-FR" sz="2800" dirty="0" err="1"/>
              <a:t>baradozic</a:t>
            </a:r>
            <a:endParaRPr lang="fr-FR" sz="2800" dirty="0"/>
          </a:p>
          <a:p>
            <a:pPr marL="285750" indent="-285750">
              <a:buFont typeface="Wingdings" panose="05000000000000000000" pitchFamily="2" charset="2"/>
              <a:buChar char="ü"/>
            </a:pPr>
            <a:r>
              <a:rPr lang="fr-FR" sz="2800" dirty="0"/>
              <a:t>Alexandra, animatrice RPE</a:t>
            </a:r>
          </a:p>
          <a:p>
            <a:endParaRPr lang="fr-FR" dirty="0"/>
          </a:p>
        </p:txBody>
      </p:sp>
    </p:spTree>
    <p:extLst>
      <p:ext uri="{BB962C8B-B14F-4D97-AF65-F5344CB8AC3E}">
        <p14:creationId xmlns:p14="http://schemas.microsoft.com/office/powerpoint/2010/main" val="21448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9063B-1557-FE15-47AD-CB6AB2573857}"/>
              </a:ext>
            </a:extLst>
          </p:cNvPr>
          <p:cNvSpPr>
            <a:spLocks noGrp="1"/>
          </p:cNvSpPr>
          <p:nvPr>
            <p:ph type="title"/>
          </p:nvPr>
        </p:nvSpPr>
        <p:spPr>
          <a:solidFill>
            <a:schemeClr val="bg2"/>
          </a:solidFill>
        </p:spPr>
        <p:txBody>
          <a:bodyPr/>
          <a:lstStyle/>
          <a:p>
            <a:r>
              <a:rPr lang="fr-FR" dirty="0"/>
              <a:t>Mini camps</a:t>
            </a:r>
          </a:p>
        </p:txBody>
      </p:sp>
      <p:sp>
        <p:nvSpPr>
          <p:cNvPr id="3" name="ZoneTexte 2">
            <a:extLst>
              <a:ext uri="{FF2B5EF4-FFF2-40B4-BE49-F238E27FC236}">
                <a16:creationId xmlns:a16="http://schemas.microsoft.com/office/drawing/2014/main" id="{B4C13B47-4FF9-0017-DF9E-128BEC59370E}"/>
              </a:ext>
            </a:extLst>
          </p:cNvPr>
          <p:cNvSpPr txBox="1"/>
          <p:nvPr/>
        </p:nvSpPr>
        <p:spPr>
          <a:xfrm>
            <a:off x="822960" y="2304484"/>
            <a:ext cx="7543800" cy="2970044"/>
          </a:xfrm>
          <a:prstGeom prst="rect">
            <a:avLst/>
          </a:prstGeom>
          <a:noFill/>
        </p:spPr>
        <p:txBody>
          <a:bodyPr wrap="square" rtlCol="0">
            <a:spAutoFit/>
          </a:bodyPr>
          <a:lstStyle/>
          <a:p>
            <a:pPr>
              <a:spcAft>
                <a:spcPts val="600"/>
              </a:spcAft>
            </a:pPr>
            <a:r>
              <a:rPr lang="fr-FR" sz="2000" b="1" dirty="0"/>
              <a:t>3 séjours :</a:t>
            </a:r>
          </a:p>
          <a:p>
            <a:r>
              <a:rPr lang="fr-FR" dirty="0"/>
              <a:t>-  deux pour les 11-13 ans (du 11-15 et du 25-29)</a:t>
            </a:r>
          </a:p>
          <a:p>
            <a:pPr marL="285750" indent="-285750">
              <a:spcAft>
                <a:spcPts val="1200"/>
              </a:spcAft>
              <a:buFontTx/>
              <a:buChar char="-"/>
            </a:pPr>
            <a:r>
              <a:rPr lang="fr-FR" dirty="0"/>
              <a:t>un pour les 14-17 ans (du 18-22)</a:t>
            </a:r>
          </a:p>
          <a:p>
            <a:pPr>
              <a:spcAft>
                <a:spcPts val="1200"/>
              </a:spcAft>
            </a:pPr>
            <a:r>
              <a:rPr lang="fr-FR" sz="2000" b="1" dirty="0"/>
              <a:t>21 jeunes par camps </a:t>
            </a:r>
            <a:r>
              <a:rPr lang="fr-FR" dirty="0"/>
              <a:t>encadré par 3 animateurs</a:t>
            </a:r>
          </a:p>
          <a:p>
            <a:pPr>
              <a:spcAft>
                <a:spcPts val="1200"/>
              </a:spcAft>
            </a:pPr>
            <a:r>
              <a:rPr lang="fr-FR" sz="2000" b="1" dirty="0"/>
              <a:t>Coût pour les familles </a:t>
            </a:r>
            <a:r>
              <a:rPr lang="fr-FR" dirty="0"/>
              <a:t>selon le revenu : de 71,96€ à 159,34 €</a:t>
            </a:r>
          </a:p>
          <a:p>
            <a:r>
              <a:rPr lang="fr-FR" sz="2000" b="1" dirty="0"/>
              <a:t>Lieu des camps</a:t>
            </a:r>
            <a:r>
              <a:rPr lang="fr-FR" sz="2000" dirty="0"/>
              <a:t> </a:t>
            </a:r>
            <a:r>
              <a:rPr lang="fr-FR" dirty="0"/>
              <a:t>: commune de </a:t>
            </a:r>
            <a:r>
              <a:rPr lang="fr-FR" dirty="0" err="1"/>
              <a:t>Penmarc’h</a:t>
            </a:r>
            <a:r>
              <a:rPr lang="fr-FR" dirty="0"/>
              <a:t> et ses alentours</a:t>
            </a:r>
          </a:p>
          <a:p>
            <a:r>
              <a:rPr lang="fr-FR" dirty="0"/>
              <a:t>Programme : découverte du Pays Bigouden, Pêche à pied, activité nautique, veillées….</a:t>
            </a:r>
          </a:p>
        </p:txBody>
      </p:sp>
    </p:spTree>
    <p:extLst>
      <p:ext uri="{BB962C8B-B14F-4D97-AF65-F5344CB8AC3E}">
        <p14:creationId xmlns:p14="http://schemas.microsoft.com/office/powerpoint/2010/main" val="307533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67197-35C9-35D0-7CEA-299BEA06768E}"/>
              </a:ext>
            </a:extLst>
          </p:cNvPr>
          <p:cNvSpPr>
            <a:spLocks noGrp="1"/>
          </p:cNvSpPr>
          <p:nvPr>
            <p:ph type="title"/>
          </p:nvPr>
        </p:nvSpPr>
        <p:spPr>
          <a:solidFill>
            <a:schemeClr val="bg2"/>
          </a:solidFill>
        </p:spPr>
        <p:txBody>
          <a:bodyPr/>
          <a:lstStyle/>
          <a:p>
            <a:r>
              <a:rPr lang="fr-FR" dirty="0"/>
              <a:t>Echange sur l’organisation des ALSH</a:t>
            </a:r>
          </a:p>
        </p:txBody>
      </p:sp>
      <p:sp>
        <p:nvSpPr>
          <p:cNvPr id="3" name="ZoneTexte 2">
            <a:extLst>
              <a:ext uri="{FF2B5EF4-FFF2-40B4-BE49-F238E27FC236}">
                <a16:creationId xmlns:a16="http://schemas.microsoft.com/office/drawing/2014/main" id="{A0ABFFB7-C1CE-AFE3-85E7-EC8B20018BBA}"/>
              </a:ext>
            </a:extLst>
          </p:cNvPr>
          <p:cNvSpPr txBox="1"/>
          <p:nvPr/>
        </p:nvSpPr>
        <p:spPr>
          <a:xfrm>
            <a:off x="357692" y="1844938"/>
            <a:ext cx="8151607" cy="4693593"/>
          </a:xfrm>
          <a:prstGeom prst="rect">
            <a:avLst/>
          </a:prstGeom>
          <a:noFill/>
        </p:spPr>
        <p:txBody>
          <a:bodyPr wrap="square" rtlCol="0">
            <a:spAutoFit/>
          </a:bodyPr>
          <a:lstStyle/>
          <a:p>
            <a:r>
              <a:rPr lang="fr-FR" sz="3200" dirty="0">
                <a:solidFill>
                  <a:srgbClr val="002060"/>
                </a:solidFill>
              </a:rPr>
              <a:t>Rappel des constats :</a:t>
            </a:r>
          </a:p>
          <a:p>
            <a:endParaRPr lang="fr-FR" dirty="0"/>
          </a:p>
          <a:p>
            <a:pPr marL="342900" indent="-342900">
              <a:buFont typeface="Wingdings" panose="05000000000000000000" pitchFamily="2" charset="2"/>
              <a:buChar char="Ø"/>
            </a:pPr>
            <a:r>
              <a:rPr lang="fr-FR" sz="2400" dirty="0">
                <a:solidFill>
                  <a:srgbClr val="0070C0"/>
                </a:solidFill>
              </a:rPr>
              <a:t>Hausse des demandes des familles </a:t>
            </a:r>
            <a:r>
              <a:rPr lang="fr-FR" sz="2400" dirty="0"/>
              <a:t>dans les ALSH</a:t>
            </a:r>
          </a:p>
          <a:p>
            <a:pPr>
              <a:spcAft>
                <a:spcPts val="600"/>
              </a:spcAft>
            </a:pPr>
            <a:r>
              <a:rPr lang="fr-FR" sz="2400" dirty="0">
                <a:latin typeface="Calibri" panose="020F0502020204030204" pitchFamily="34" charset="0"/>
                <a:cs typeface="Calibri" panose="020F0502020204030204" pitchFamily="34" charset="0"/>
              </a:rPr>
              <a:t>		→ Des ALSH complets les mercredis et vacances scolaires</a:t>
            </a:r>
            <a:endParaRPr lang="fr-FR" sz="2400" dirty="0"/>
          </a:p>
          <a:p>
            <a:pPr marL="342900" indent="-342900">
              <a:spcAft>
                <a:spcPts val="600"/>
              </a:spcAft>
              <a:buFont typeface="Wingdings" panose="05000000000000000000" pitchFamily="2" charset="2"/>
              <a:buChar char="Ø"/>
            </a:pPr>
            <a:r>
              <a:rPr lang="fr-FR" sz="2400" dirty="0"/>
              <a:t> </a:t>
            </a:r>
            <a:r>
              <a:rPr lang="fr-FR" sz="2400" dirty="0">
                <a:solidFill>
                  <a:srgbClr val="0070C0"/>
                </a:solidFill>
              </a:rPr>
              <a:t>Difficultés à trouver du personnel</a:t>
            </a:r>
          </a:p>
          <a:p>
            <a:pPr marL="342900" indent="-342900">
              <a:buFont typeface="Wingdings" panose="05000000000000000000" pitchFamily="2" charset="2"/>
              <a:buChar char="Ø"/>
            </a:pPr>
            <a:r>
              <a:rPr lang="fr-FR" sz="2400" dirty="0"/>
              <a:t>Problématique des </a:t>
            </a:r>
            <a:r>
              <a:rPr lang="fr-FR" sz="2400" dirty="0">
                <a:solidFill>
                  <a:srgbClr val="0070C0"/>
                </a:solidFill>
              </a:rPr>
              <a:t>vacances de Noël et du mois d’août</a:t>
            </a:r>
          </a:p>
          <a:p>
            <a:pPr>
              <a:spcAft>
                <a:spcPts val="600"/>
              </a:spcAft>
            </a:pPr>
            <a:r>
              <a:rPr lang="fr-FR" sz="2400" dirty="0">
                <a:latin typeface="Calibri" panose="020F0502020204030204" pitchFamily="34" charset="0"/>
                <a:cs typeface="Calibri" panose="020F0502020204030204" pitchFamily="34" charset="0"/>
              </a:rPr>
              <a:t>		→ une diminution des effectifs sur ces périodes mais toujours des besoins de famille</a:t>
            </a:r>
            <a:endParaRPr lang="fr-FR" sz="2400" dirty="0"/>
          </a:p>
          <a:p>
            <a:pPr marL="342900" indent="-342900">
              <a:buFont typeface="Wingdings" panose="05000000000000000000" pitchFamily="2" charset="2"/>
              <a:buChar char="Ø"/>
            </a:pPr>
            <a:r>
              <a:rPr lang="fr-FR" sz="2400" dirty="0"/>
              <a:t>Des </a:t>
            </a:r>
            <a:r>
              <a:rPr lang="fr-FR" sz="2400" dirty="0">
                <a:solidFill>
                  <a:srgbClr val="0070C0"/>
                </a:solidFill>
              </a:rPr>
              <a:t>critères d’accueil différents </a:t>
            </a:r>
            <a:r>
              <a:rPr lang="fr-FR" sz="2400" dirty="0"/>
              <a:t>dans les ALSH du territoire</a:t>
            </a:r>
          </a:p>
          <a:p>
            <a:r>
              <a:rPr lang="fr-FR" sz="2400" dirty="0"/>
              <a:t>(horaires, définition du public prioritaire, ouverture aux enfants des autres communes…)</a:t>
            </a:r>
          </a:p>
          <a:p>
            <a:endParaRPr lang="fr-FR" dirty="0"/>
          </a:p>
        </p:txBody>
      </p:sp>
    </p:spTree>
    <p:extLst>
      <p:ext uri="{BB962C8B-B14F-4D97-AF65-F5344CB8AC3E}">
        <p14:creationId xmlns:p14="http://schemas.microsoft.com/office/powerpoint/2010/main" val="253605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67197-35C9-35D0-7CEA-299BEA06768E}"/>
              </a:ext>
            </a:extLst>
          </p:cNvPr>
          <p:cNvSpPr>
            <a:spLocks noGrp="1"/>
          </p:cNvSpPr>
          <p:nvPr>
            <p:ph type="title" idx="4294967295"/>
          </p:nvPr>
        </p:nvSpPr>
        <p:spPr>
          <a:xfrm>
            <a:off x="527126" y="287338"/>
            <a:ext cx="8170432" cy="723881"/>
          </a:xfrm>
          <a:solidFill>
            <a:schemeClr val="bg2"/>
          </a:solidFill>
        </p:spPr>
        <p:txBody>
          <a:bodyPr>
            <a:normAutofit/>
          </a:bodyPr>
          <a:lstStyle/>
          <a:p>
            <a:r>
              <a:rPr lang="fr-FR" sz="3200" dirty="0"/>
              <a:t>Echange sur l’organisation des ALSH</a:t>
            </a:r>
          </a:p>
        </p:txBody>
      </p:sp>
      <p:sp>
        <p:nvSpPr>
          <p:cNvPr id="3" name="ZoneTexte 2">
            <a:extLst>
              <a:ext uri="{FF2B5EF4-FFF2-40B4-BE49-F238E27FC236}">
                <a16:creationId xmlns:a16="http://schemas.microsoft.com/office/drawing/2014/main" id="{A0ABFFB7-C1CE-AFE3-85E7-EC8B20018BBA}"/>
              </a:ext>
            </a:extLst>
          </p:cNvPr>
          <p:cNvSpPr txBox="1"/>
          <p:nvPr/>
        </p:nvSpPr>
        <p:spPr>
          <a:xfrm>
            <a:off x="591671" y="1382359"/>
            <a:ext cx="8041341" cy="4724370"/>
          </a:xfrm>
          <a:prstGeom prst="rect">
            <a:avLst/>
          </a:prstGeom>
          <a:noFill/>
        </p:spPr>
        <p:txBody>
          <a:bodyPr wrap="square" rtlCol="0">
            <a:spAutoFit/>
          </a:bodyPr>
          <a:lstStyle/>
          <a:p>
            <a:pPr>
              <a:spcAft>
                <a:spcPts val="1200"/>
              </a:spcAft>
            </a:pPr>
            <a:r>
              <a:rPr lang="fr-FR" sz="3200" dirty="0">
                <a:solidFill>
                  <a:srgbClr val="002060"/>
                </a:solidFill>
              </a:rPr>
              <a:t>Initiative suite au constat réalisé :</a:t>
            </a:r>
          </a:p>
          <a:p>
            <a:pPr>
              <a:spcAft>
                <a:spcPts val="600"/>
              </a:spcAft>
            </a:pPr>
            <a:r>
              <a:rPr lang="fr-FR" sz="2800" dirty="0">
                <a:solidFill>
                  <a:srgbClr val="0070C0"/>
                </a:solidFill>
              </a:rPr>
              <a:t>Réponse aux besoins des familles</a:t>
            </a:r>
          </a:p>
          <a:p>
            <a:pPr marL="342900" indent="-342900">
              <a:spcAft>
                <a:spcPts val="600"/>
              </a:spcAft>
              <a:buFont typeface="Wingdings" panose="05000000000000000000" pitchFamily="2" charset="2"/>
              <a:buChar char="Ø"/>
            </a:pPr>
            <a:r>
              <a:rPr lang="fr-FR" sz="2400" dirty="0"/>
              <a:t>Création d’un centre de loisirs sur la commune d’Argol</a:t>
            </a:r>
          </a:p>
          <a:p>
            <a:pPr marL="342900" indent="-342900">
              <a:buFont typeface="Wingdings" panose="05000000000000000000" pitchFamily="2" charset="2"/>
              <a:buChar char="Ø"/>
            </a:pPr>
            <a:r>
              <a:rPr lang="fr-FR" sz="2400" dirty="0"/>
              <a:t>Expérimentation de l’ouverture d’ALSH à tour de rôle pour les vacances de Noël</a:t>
            </a:r>
          </a:p>
          <a:p>
            <a:pPr>
              <a:spcAft>
                <a:spcPts val="600"/>
              </a:spcAft>
            </a:pPr>
            <a:r>
              <a:rPr lang="fr-FR" sz="2400" dirty="0">
                <a:latin typeface="Calibri" panose="020F0502020204030204" pitchFamily="34" charset="0"/>
                <a:cs typeface="Calibri" panose="020F0502020204030204" pitchFamily="34" charset="0"/>
              </a:rPr>
              <a:t>→ perturbé par le contexte sanitaire qui a compliqué le brassage des enfants</a:t>
            </a:r>
          </a:p>
          <a:p>
            <a:pPr marL="342900" indent="-342900">
              <a:buFont typeface="Wingdings" panose="05000000000000000000" pitchFamily="2" charset="2"/>
              <a:buChar char="Ø"/>
            </a:pPr>
            <a:r>
              <a:rPr lang="fr-FR" sz="2400" dirty="0">
                <a:latin typeface="Calibri" panose="020F0502020204030204" pitchFamily="34" charset="0"/>
                <a:cs typeface="Calibri" panose="020F0502020204030204" pitchFamily="34" charset="0"/>
              </a:rPr>
              <a:t>Conventionnement entre les communes du Faou, de </a:t>
            </a:r>
            <a:r>
              <a:rPr lang="fr-FR" sz="2400" dirty="0" err="1">
                <a:latin typeface="Calibri" panose="020F0502020204030204" pitchFamily="34" charset="0"/>
                <a:cs typeface="Calibri" panose="020F0502020204030204" pitchFamily="34" charset="0"/>
              </a:rPr>
              <a:t>Pont-De-Buis-Lès-Quimerc’h</a:t>
            </a:r>
            <a:r>
              <a:rPr lang="fr-FR" sz="2400" dirty="0">
                <a:latin typeface="Calibri" panose="020F0502020204030204" pitchFamily="34" charset="0"/>
                <a:cs typeface="Calibri" panose="020F0502020204030204" pitchFamily="34" charset="0"/>
              </a:rPr>
              <a:t> et Rosnoën pour le mois d’août 2022</a:t>
            </a:r>
          </a:p>
          <a:p>
            <a:pPr marL="342900" indent="-342900">
              <a:buFont typeface="Wingdings" panose="05000000000000000000" pitchFamily="2" charset="2"/>
              <a:buChar char="Ø"/>
            </a:pPr>
            <a:endParaRPr lang="fr-FR" sz="2400" dirty="0">
              <a:latin typeface="Calibri" panose="020F0502020204030204" pitchFamily="34" charset="0"/>
              <a:cs typeface="Calibri" panose="020F0502020204030204" pitchFamily="34" charset="0"/>
            </a:endParaRPr>
          </a:p>
          <a:p>
            <a:endParaRPr lang="fr-FR" sz="2400" dirty="0"/>
          </a:p>
        </p:txBody>
      </p:sp>
    </p:spTree>
    <p:extLst>
      <p:ext uri="{BB962C8B-B14F-4D97-AF65-F5344CB8AC3E}">
        <p14:creationId xmlns:p14="http://schemas.microsoft.com/office/powerpoint/2010/main" val="243503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67197-35C9-35D0-7CEA-299BEA06768E}"/>
              </a:ext>
            </a:extLst>
          </p:cNvPr>
          <p:cNvSpPr>
            <a:spLocks noGrp="1"/>
          </p:cNvSpPr>
          <p:nvPr>
            <p:ph type="title" idx="4294967295"/>
          </p:nvPr>
        </p:nvSpPr>
        <p:spPr>
          <a:xfrm>
            <a:off x="434166" y="330369"/>
            <a:ext cx="8236498" cy="605547"/>
          </a:xfrm>
          <a:solidFill>
            <a:schemeClr val="bg2"/>
          </a:solidFill>
        </p:spPr>
        <p:txBody>
          <a:bodyPr>
            <a:normAutofit/>
          </a:bodyPr>
          <a:lstStyle/>
          <a:p>
            <a:r>
              <a:rPr lang="fr-FR" sz="3200" dirty="0"/>
              <a:t>Echange sur l’organisation des ALSH</a:t>
            </a:r>
          </a:p>
        </p:txBody>
      </p:sp>
      <p:sp>
        <p:nvSpPr>
          <p:cNvPr id="3" name="ZoneTexte 2">
            <a:extLst>
              <a:ext uri="{FF2B5EF4-FFF2-40B4-BE49-F238E27FC236}">
                <a16:creationId xmlns:a16="http://schemas.microsoft.com/office/drawing/2014/main" id="{A0ABFFB7-C1CE-AFE3-85E7-EC8B20018BBA}"/>
              </a:ext>
            </a:extLst>
          </p:cNvPr>
          <p:cNvSpPr txBox="1"/>
          <p:nvPr/>
        </p:nvSpPr>
        <p:spPr>
          <a:xfrm>
            <a:off x="607807" y="1502688"/>
            <a:ext cx="8236498" cy="3816429"/>
          </a:xfrm>
          <a:prstGeom prst="rect">
            <a:avLst/>
          </a:prstGeom>
          <a:noFill/>
        </p:spPr>
        <p:txBody>
          <a:bodyPr wrap="square" rtlCol="0">
            <a:spAutoFit/>
          </a:bodyPr>
          <a:lstStyle/>
          <a:p>
            <a:pPr>
              <a:spcAft>
                <a:spcPts val="1200"/>
              </a:spcAft>
            </a:pPr>
            <a:r>
              <a:rPr lang="fr-FR" sz="3200" dirty="0">
                <a:solidFill>
                  <a:srgbClr val="002060"/>
                </a:solidFill>
              </a:rPr>
              <a:t>Initiative suite au constat réalisé :</a:t>
            </a:r>
          </a:p>
          <a:p>
            <a:r>
              <a:rPr lang="fr-FR" sz="2800" dirty="0">
                <a:solidFill>
                  <a:srgbClr val="0070C0"/>
                </a:solidFill>
              </a:rPr>
              <a:t>Réflexion sur l’harmonisation des critères d’accueil à l’échelle du territoire</a:t>
            </a:r>
          </a:p>
          <a:p>
            <a:r>
              <a:rPr lang="fr-FR" sz="2400" dirty="0">
                <a:latin typeface="Calibri" panose="020F0502020204030204" pitchFamily="34" charset="0"/>
                <a:cs typeface="Calibri" panose="020F0502020204030204" pitchFamily="34" charset="0"/>
              </a:rPr>
              <a:t>→ organisation d’une réunion technique avec les directions des centres de loisirs en novembre</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 Rappel des attentes de la CAF :</a:t>
            </a:r>
          </a:p>
          <a:p>
            <a:pPr marL="720000"/>
            <a:r>
              <a:rPr lang="fr-FR" sz="2400" dirty="0">
                <a:latin typeface="Calibri" panose="020F0502020204030204" pitchFamily="34" charset="0"/>
                <a:cs typeface="Calibri" panose="020F0502020204030204" pitchFamily="34" charset="0"/>
              </a:rPr>
              <a:t>- Répondre aux familles ayant le plus de besoin de garde</a:t>
            </a:r>
          </a:p>
          <a:p>
            <a:pPr marL="720000"/>
            <a:r>
              <a:rPr lang="fr-FR" sz="2400" dirty="0">
                <a:latin typeface="Calibri" panose="020F0502020204030204" pitchFamily="34" charset="0"/>
                <a:cs typeface="Calibri" panose="020F0502020204030204" pitchFamily="34" charset="0"/>
              </a:rPr>
              <a:t>- Avoir une vision territoriale</a:t>
            </a:r>
          </a:p>
        </p:txBody>
      </p:sp>
    </p:spTree>
    <p:extLst>
      <p:ext uri="{BB962C8B-B14F-4D97-AF65-F5344CB8AC3E}">
        <p14:creationId xmlns:p14="http://schemas.microsoft.com/office/powerpoint/2010/main" val="4265951447"/>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TotalTime>
  <Words>2130</Words>
  <Application>Microsoft Office PowerPoint</Application>
  <PresentationFormat>Affichage à l'écran (4:3)</PresentationFormat>
  <Paragraphs>326</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Calibri Light</vt:lpstr>
      <vt:lpstr>Constantia</vt:lpstr>
      <vt:lpstr>Symbol</vt:lpstr>
      <vt:lpstr>Wingdings</vt:lpstr>
      <vt:lpstr>Rétrospective</vt:lpstr>
      <vt:lpstr>Présentation PowerPoint</vt:lpstr>
      <vt:lpstr>Présentation PowerPoint</vt:lpstr>
      <vt:lpstr>Présentation PowerPoint</vt:lpstr>
      <vt:lpstr>Enfance jeunesse</vt:lpstr>
      <vt:lpstr>Point sur l’offre de mode de garde sur notre territoire</vt:lpstr>
      <vt:lpstr>Mini camps</vt:lpstr>
      <vt:lpstr>Echange sur l’organisation des ALSH</vt:lpstr>
      <vt:lpstr>Echange sur l’organisation des ALSH</vt:lpstr>
      <vt:lpstr>Echange sur l’organisation des ALSH</vt:lpstr>
      <vt:lpstr>Echange sur l’organisation des ALSH</vt:lpstr>
      <vt:lpstr>Une semaine de sensibilisation aux violences intra-familiales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 handisport</vt:lpstr>
      <vt:lpstr>Projet handisport</vt:lpstr>
      <vt:lpstr>Projet handisport</vt:lpstr>
      <vt:lpstr>Projet handisport</vt:lpstr>
      <vt:lpstr>Projet handisport</vt:lpstr>
      <vt:lpstr>Convention Kaniri Ar Mor et QF</vt:lpstr>
      <vt:lpstr>Convention Kaniri Ar Mor et QF</vt:lpstr>
      <vt:lpstr>Convention Kaniri Ar Mor et QF</vt:lpstr>
      <vt:lpstr>Informations diverses</vt:lpstr>
      <vt:lpstr>Informations diverses</vt:lpstr>
      <vt:lpstr>A venir</vt:lpstr>
      <vt:lpstr>Loisirs</vt:lpstr>
      <vt:lpstr>Bilan Piscine</vt:lpstr>
      <vt:lpstr>Bilan Piscine</vt:lpstr>
      <vt:lpstr>Bilan Piscine</vt:lpstr>
      <vt:lpstr>Bilan Piscine</vt:lpstr>
      <vt:lpstr>Bilan Piscine</vt:lpstr>
      <vt:lpstr>Bilan Piscine</vt:lpstr>
      <vt:lpstr>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Katell LE BERRE</dc:creator>
  <cp:lastModifiedBy>Aurélie CABON</cp:lastModifiedBy>
  <cp:revision>52</cp:revision>
  <cp:lastPrinted>2021-01-18T15:07:48Z</cp:lastPrinted>
  <dcterms:created xsi:type="dcterms:W3CDTF">2021-01-05T08:26:25Z</dcterms:created>
  <dcterms:modified xsi:type="dcterms:W3CDTF">2022-07-25T08:41:43Z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ies>
</file>