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33" r:id="rId1"/>
  </p:sldMasterIdLst>
  <p:notesMasterIdLst>
    <p:notesMasterId r:id="rId33"/>
  </p:notesMasterIdLst>
  <p:sldIdLst>
    <p:sldId id="256" r:id="rId2"/>
    <p:sldId id="693" r:id="rId3"/>
    <p:sldId id="641" r:id="rId4"/>
    <p:sldId id="265" r:id="rId5"/>
    <p:sldId id="671" r:id="rId6"/>
    <p:sldId id="651" r:id="rId7"/>
    <p:sldId id="669" r:id="rId8"/>
    <p:sldId id="684" r:id="rId9"/>
    <p:sldId id="670" r:id="rId10"/>
    <p:sldId id="672" r:id="rId11"/>
    <p:sldId id="685" r:id="rId12"/>
    <p:sldId id="686" r:id="rId13"/>
    <p:sldId id="673" r:id="rId14"/>
    <p:sldId id="674" r:id="rId15"/>
    <p:sldId id="675" r:id="rId16"/>
    <p:sldId id="677" r:id="rId17"/>
    <p:sldId id="678" r:id="rId18"/>
    <p:sldId id="691" r:id="rId19"/>
    <p:sldId id="689" r:id="rId20"/>
    <p:sldId id="266" r:id="rId21"/>
    <p:sldId id="667" r:id="rId22"/>
    <p:sldId id="668" r:id="rId23"/>
    <p:sldId id="692" r:id="rId24"/>
    <p:sldId id="690" r:id="rId25"/>
    <p:sldId id="679" r:id="rId26"/>
    <p:sldId id="681" r:id="rId27"/>
    <p:sldId id="644" r:id="rId28"/>
    <p:sldId id="682" r:id="rId29"/>
    <p:sldId id="654" r:id="rId30"/>
    <p:sldId id="683" r:id="rId31"/>
    <p:sldId id="655" r:id="rId32"/>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73618" autoAdjust="0"/>
  </p:normalViewPr>
  <p:slideViewPr>
    <p:cSldViewPr snapToGrid="0">
      <p:cViewPr varScale="1">
        <p:scale>
          <a:sx n="86" d="100"/>
          <a:sy n="86" d="100"/>
        </p:scale>
        <p:origin x="13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36612E90-DBF1-412A-840B-8EA4A71D79A6}" type="datetimeFigureOut">
              <a:rPr lang="fr-FR" smtClean="0"/>
              <a:t>20/12/2022</a:t>
            </a:fld>
            <a:endParaRPr lang="fr-FR"/>
          </a:p>
        </p:txBody>
      </p:sp>
      <p:sp>
        <p:nvSpPr>
          <p:cNvPr id="4" name="Espace réservé de l'image des diapositives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10A9DD71-E19B-4911-BCD5-D3A4ECFD13C4}" type="slidenum">
              <a:rPr lang="fr-FR" smtClean="0"/>
              <a:t>‹N°›</a:t>
            </a:fld>
            <a:endParaRPr lang="fr-FR"/>
          </a:p>
        </p:txBody>
      </p:sp>
    </p:spTree>
    <p:extLst>
      <p:ext uri="{BB962C8B-B14F-4D97-AF65-F5344CB8AC3E}">
        <p14:creationId xmlns:p14="http://schemas.microsoft.com/office/powerpoint/2010/main" val="1902975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a:t>Modifiez le style du titre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489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864052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192886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3E28D29-1ECB-41DF-951B-2A23F95AD026}" type="datetimeFigureOut">
              <a:rPr lang="en-US" smtClean="0"/>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8E3F4F-51B2-42EE-AFA2-40C4572185CC}" type="slidenum">
              <a:rPr lang="en-US" smtClean="0"/>
              <a:t>‹N°›</a:t>
            </a:fld>
            <a:endParaRPr lang="en-US" dirty="0"/>
          </a:p>
        </p:txBody>
      </p:sp>
    </p:spTree>
    <p:extLst>
      <p:ext uri="{BB962C8B-B14F-4D97-AF65-F5344CB8AC3E}">
        <p14:creationId xmlns:p14="http://schemas.microsoft.com/office/powerpoint/2010/main" val="1064297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96DFF08F-DC6B-4601-B491-B0F83F6DD2DA}" type="datetimeFigureOut">
              <a:rPr lang="en-US" smtClean="0"/>
              <a:t>12/20/2022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0453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fr-FR"/>
              <a:t>Modifiez le style du titre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12/20/2022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574717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fr-FR"/>
              <a:t>Modifiez le style du titre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822960" y="2582334"/>
            <a:ext cx="3703320" cy="3378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4663440" y="2582334"/>
            <a:ext cx="3703320" cy="3378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12/20/2022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741583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12/20/2022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50161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smtClean="0"/>
              <a:pPr/>
              <a:t>12/20/2022</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904444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fr-FR"/>
              <a:t>Modifiez le style du titre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96DFF08F-DC6B-4601-B491-B0F83F6DD2DA}" type="datetimeFigureOut">
              <a:rPr lang="en-US" smtClean="0"/>
              <a:pPr/>
              <a:t>12/20/2022</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‹N°›</a:t>
            </a:fld>
            <a:endParaRPr lang="en-US" dirty="0"/>
          </a:p>
        </p:txBody>
      </p:sp>
    </p:spTree>
    <p:extLst>
      <p:ext uri="{BB962C8B-B14F-4D97-AF65-F5344CB8AC3E}">
        <p14:creationId xmlns:p14="http://schemas.microsoft.com/office/powerpoint/2010/main" val="3788532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6DFF08F-DC6B-4601-B491-B0F83F6DD2DA}" type="datetimeFigureOut">
              <a:rPr lang="en-US" smtClean="0"/>
              <a:t>12/20/2022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55389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smtClean="0"/>
              <a:pPr/>
              <a:t>12/20/2022</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‹N°›</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2552305"/>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CustomShape 1"/>
          <p:cNvSpPr/>
          <p:nvPr/>
        </p:nvSpPr>
        <p:spPr>
          <a:xfrm>
            <a:off x="7924680" y="6356520"/>
            <a:ext cx="761040" cy="363960"/>
          </a:xfrm>
          <a:prstGeom prst="rect">
            <a:avLst/>
          </a:prstGeom>
          <a:noFill/>
          <a:ln>
            <a:noFill/>
          </a:ln>
        </p:spPr>
        <p:style>
          <a:lnRef idx="0">
            <a:scrgbClr r="0" g="0" b="0"/>
          </a:lnRef>
          <a:fillRef idx="0">
            <a:scrgbClr r="0" g="0" b="0"/>
          </a:fillRef>
          <a:effectRef idx="0">
            <a:scrgbClr r="0" g="0" b="0"/>
          </a:effectRef>
          <a:fontRef idx="minor"/>
        </p:style>
        <p:txBody>
          <a:bodyPr lIns="0" tIns="0" rIns="0" bIns="0" anchor="b"/>
          <a:lstStyle/>
          <a:p>
            <a:pPr algn="r">
              <a:lnSpc>
                <a:spcPct val="100000"/>
              </a:lnSpc>
            </a:pPr>
            <a:fld id="{B568972E-BBBE-4CF7-A931-B62B576F0997}" type="slidenum">
              <a:rPr lang="fr-FR" sz="1200" strike="noStrike">
                <a:solidFill>
                  <a:srgbClr val="035C75"/>
                </a:solidFill>
                <a:latin typeface="Constantia"/>
                <a:ea typeface="DejaVu Sans"/>
              </a:rPr>
              <a:t>1</a:t>
            </a:fld>
            <a:endParaRPr/>
          </a:p>
        </p:txBody>
      </p:sp>
      <p:pic>
        <p:nvPicPr>
          <p:cNvPr id="41" name="Espace réservé du contenu 4"/>
          <p:cNvPicPr/>
          <p:nvPr/>
        </p:nvPicPr>
        <p:blipFill>
          <a:blip r:embed="rId2"/>
          <a:stretch/>
        </p:blipFill>
        <p:spPr>
          <a:xfrm>
            <a:off x="2325600" y="3671086"/>
            <a:ext cx="4275000" cy="2102400"/>
          </a:xfrm>
          <a:prstGeom prst="rect">
            <a:avLst/>
          </a:prstGeom>
          <a:ln>
            <a:noFill/>
          </a:ln>
        </p:spPr>
      </p:pic>
      <p:sp>
        <p:nvSpPr>
          <p:cNvPr id="42" name="CustomShape 2"/>
          <p:cNvSpPr/>
          <p:nvPr/>
        </p:nvSpPr>
        <p:spPr>
          <a:xfrm>
            <a:off x="-108360" y="1412640"/>
            <a:ext cx="9142920" cy="2405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endParaRPr dirty="0"/>
          </a:p>
          <a:p>
            <a:pPr algn="ctr">
              <a:lnSpc>
                <a:spcPct val="100000"/>
              </a:lnSpc>
            </a:pPr>
            <a:r>
              <a:rPr lang="fr-FR" sz="4800" strike="noStrike" dirty="0">
                <a:solidFill>
                  <a:srgbClr val="0B5394"/>
                </a:solidFill>
                <a:latin typeface="Constantia"/>
                <a:ea typeface="DejaVu Sans"/>
              </a:rPr>
              <a:t>Commission Enfance Jeunesse</a:t>
            </a:r>
          </a:p>
          <a:p>
            <a:pPr algn="ctr">
              <a:lnSpc>
                <a:spcPct val="100000"/>
              </a:lnSpc>
            </a:pPr>
            <a:r>
              <a:rPr lang="fr-FR" sz="4800" dirty="0">
                <a:solidFill>
                  <a:srgbClr val="0B5394"/>
                </a:solidFill>
                <a:latin typeface="Constantia"/>
              </a:rPr>
              <a:t>Culture Loisirs</a:t>
            </a:r>
            <a:endParaRPr dirty="0"/>
          </a:p>
          <a:p>
            <a:pPr algn="ctr">
              <a:lnSpc>
                <a:spcPct val="100000"/>
              </a:lnSpc>
            </a:pPr>
            <a:endParaRPr dirty="0"/>
          </a:p>
          <a:p>
            <a:pPr algn="ctr">
              <a:lnSpc>
                <a:spcPct val="100000"/>
              </a:lnSpc>
            </a:pPr>
            <a:r>
              <a:rPr lang="fr-FR" sz="2800" dirty="0">
                <a:solidFill>
                  <a:srgbClr val="0B5394"/>
                </a:solidFill>
                <a:latin typeface="Constantia"/>
                <a:ea typeface="DejaVu Sans"/>
              </a:rPr>
              <a:t>22</a:t>
            </a:r>
            <a:r>
              <a:rPr lang="fr-FR" sz="2800" strike="noStrike" dirty="0">
                <a:solidFill>
                  <a:srgbClr val="0B5394"/>
                </a:solidFill>
                <a:latin typeface="Constantia"/>
                <a:ea typeface="DejaVu Sans"/>
              </a:rPr>
              <a:t>/11/2022</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xfrm>
            <a:off x="822960" y="286604"/>
            <a:ext cx="7543800" cy="707695"/>
          </a:xfrm>
          <a:solidFill>
            <a:schemeClr val="bg2"/>
          </a:solidFill>
        </p:spPr>
        <p:txBody>
          <a:bodyPr>
            <a:normAutofit fontScale="90000"/>
          </a:bodyPr>
          <a:lstStyle/>
          <a:p>
            <a:r>
              <a:rPr lang="fr-FR" dirty="0"/>
              <a:t>Retour réunion ALSH </a:t>
            </a:r>
          </a:p>
        </p:txBody>
      </p:sp>
      <p:sp>
        <p:nvSpPr>
          <p:cNvPr id="3" name="ZoneTexte 2">
            <a:extLst>
              <a:ext uri="{FF2B5EF4-FFF2-40B4-BE49-F238E27FC236}">
                <a16:creationId xmlns:a16="http://schemas.microsoft.com/office/drawing/2014/main" id="{92EA1BC0-3CD4-48AF-C0CB-2915CD62A72B}"/>
              </a:ext>
            </a:extLst>
          </p:cNvPr>
          <p:cNvSpPr txBox="1"/>
          <p:nvPr/>
        </p:nvSpPr>
        <p:spPr>
          <a:xfrm>
            <a:off x="402080" y="1063703"/>
            <a:ext cx="8582121" cy="5663089"/>
          </a:xfrm>
          <a:prstGeom prst="rect">
            <a:avLst/>
          </a:prstGeom>
          <a:noFill/>
        </p:spPr>
        <p:txBody>
          <a:bodyPr wrap="square" rtlCol="0">
            <a:spAutoFit/>
          </a:bodyPr>
          <a:lstStyle/>
          <a:p>
            <a:pPr marL="285750" indent="-285750">
              <a:buFont typeface="Wingdings" panose="05000000000000000000" pitchFamily="2" charset="2"/>
              <a:buChar char="Ø"/>
            </a:pPr>
            <a:r>
              <a:rPr lang="fr-FR" sz="2800" b="1" dirty="0">
                <a:solidFill>
                  <a:srgbClr val="002060"/>
                </a:solidFill>
              </a:rPr>
              <a:t>Vacances de Noël</a:t>
            </a:r>
          </a:p>
          <a:p>
            <a:pPr>
              <a:spcBef>
                <a:spcPts val="1200"/>
              </a:spcBef>
            </a:pPr>
            <a:r>
              <a:rPr lang="fr-FR" sz="2400" dirty="0"/>
              <a:t>- Ouverture d’un seul ALSH en Presqu’île et côté Aulne maritime</a:t>
            </a:r>
          </a:p>
          <a:p>
            <a:r>
              <a:rPr lang="fr-FR" sz="2400" dirty="0"/>
              <a:t>- Réaliser un sondage auprès des familles chaque année dans l’ensemble des ALSH pour anticiper les besoins durant cette période.</a:t>
            </a:r>
            <a:endParaRPr lang="fr-FR" dirty="0"/>
          </a:p>
          <a:p>
            <a:pPr>
              <a:spcBef>
                <a:spcPts val="1200"/>
              </a:spcBef>
              <a:spcAft>
                <a:spcPts val="600"/>
              </a:spcAft>
            </a:pPr>
            <a:r>
              <a:rPr lang="fr-FR" sz="3200" dirty="0">
                <a:solidFill>
                  <a:schemeClr val="accent2"/>
                </a:solidFill>
              </a:rPr>
              <a:t>Les différentes solutions</a:t>
            </a:r>
          </a:p>
          <a:p>
            <a:pPr marL="285750" indent="-285750">
              <a:spcAft>
                <a:spcPts val="600"/>
              </a:spcAft>
              <a:buFontTx/>
              <a:buChar char="-"/>
            </a:pPr>
            <a:r>
              <a:rPr lang="fr-FR" sz="2400" dirty="0"/>
              <a:t>Ouverture à tour de rôle des ALSH</a:t>
            </a:r>
          </a:p>
          <a:p>
            <a:pPr marL="285750" indent="-285750">
              <a:spcAft>
                <a:spcPts val="600"/>
              </a:spcAft>
              <a:buFontTx/>
              <a:buChar char="-"/>
            </a:pPr>
            <a:r>
              <a:rPr lang="fr-FR" sz="2400" dirty="0"/>
              <a:t>Ouverture du même ALSH dans le cadre d’un partenariat avec les autres communes</a:t>
            </a:r>
          </a:p>
          <a:p>
            <a:pPr marL="285750" indent="-285750">
              <a:spcAft>
                <a:spcPts val="600"/>
              </a:spcAft>
              <a:buFontTx/>
              <a:buChar char="-"/>
            </a:pPr>
            <a:r>
              <a:rPr lang="fr-FR" sz="2400" dirty="0"/>
              <a:t>Ouverture d’un même ALSH avec mise à disposition de personnel</a:t>
            </a:r>
          </a:p>
          <a:p>
            <a:pPr marL="285750" indent="-285750">
              <a:buFontTx/>
              <a:buChar char="-"/>
            </a:pPr>
            <a:r>
              <a:rPr lang="fr-FR" sz="2400" dirty="0"/>
              <a:t>Identification de deux ALSH centraux côté Presqu’île : ouverture à tour de rôle de ces deux ALSH</a:t>
            </a:r>
          </a:p>
          <a:p>
            <a:pPr marL="285750" indent="-285750">
              <a:buFontTx/>
              <a:buChar char="-"/>
            </a:pPr>
            <a:endParaRPr lang="fr-FR" dirty="0"/>
          </a:p>
        </p:txBody>
      </p:sp>
    </p:spTree>
    <p:extLst>
      <p:ext uri="{BB962C8B-B14F-4D97-AF65-F5344CB8AC3E}">
        <p14:creationId xmlns:p14="http://schemas.microsoft.com/office/powerpoint/2010/main" val="3674395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xfrm>
            <a:off x="822960" y="286604"/>
            <a:ext cx="7543800" cy="707695"/>
          </a:xfrm>
          <a:solidFill>
            <a:schemeClr val="bg2"/>
          </a:solidFill>
        </p:spPr>
        <p:txBody>
          <a:bodyPr>
            <a:normAutofit fontScale="90000"/>
          </a:bodyPr>
          <a:lstStyle/>
          <a:p>
            <a:r>
              <a:rPr lang="fr-FR" dirty="0"/>
              <a:t>Retour réunion ALSH </a:t>
            </a:r>
          </a:p>
        </p:txBody>
      </p:sp>
      <p:sp>
        <p:nvSpPr>
          <p:cNvPr id="3" name="ZoneTexte 2">
            <a:extLst>
              <a:ext uri="{FF2B5EF4-FFF2-40B4-BE49-F238E27FC236}">
                <a16:creationId xmlns:a16="http://schemas.microsoft.com/office/drawing/2014/main" id="{92EA1BC0-3CD4-48AF-C0CB-2915CD62A72B}"/>
              </a:ext>
            </a:extLst>
          </p:cNvPr>
          <p:cNvSpPr txBox="1"/>
          <p:nvPr/>
        </p:nvSpPr>
        <p:spPr>
          <a:xfrm>
            <a:off x="222607" y="1184597"/>
            <a:ext cx="8744505" cy="4816703"/>
          </a:xfrm>
          <a:prstGeom prst="rect">
            <a:avLst/>
          </a:prstGeom>
          <a:noFill/>
        </p:spPr>
        <p:txBody>
          <a:bodyPr wrap="square" rtlCol="0">
            <a:spAutoFit/>
          </a:bodyPr>
          <a:lstStyle/>
          <a:p>
            <a:pPr marL="285750" indent="-285750">
              <a:buFont typeface="Wingdings" panose="05000000000000000000" pitchFamily="2" charset="2"/>
              <a:buChar char="Ø"/>
            </a:pPr>
            <a:r>
              <a:rPr lang="fr-FR" sz="2800" b="1" dirty="0">
                <a:solidFill>
                  <a:srgbClr val="002060"/>
                </a:solidFill>
              </a:rPr>
              <a:t>Vacances de Noël</a:t>
            </a:r>
          </a:p>
          <a:p>
            <a:pPr>
              <a:spcBef>
                <a:spcPts val="1200"/>
              </a:spcBef>
              <a:spcAft>
                <a:spcPts val="1200"/>
              </a:spcAft>
            </a:pPr>
            <a:r>
              <a:rPr lang="fr-FR" sz="2800" dirty="0">
                <a:solidFill>
                  <a:schemeClr val="accent2"/>
                </a:solidFill>
              </a:rPr>
              <a:t>Solutions proposées</a:t>
            </a:r>
          </a:p>
          <a:p>
            <a:r>
              <a:rPr lang="fr-FR" sz="2400" dirty="0"/>
              <a:t>1</a:t>
            </a:r>
            <a:r>
              <a:rPr lang="fr-FR" sz="2400" b="1" dirty="0"/>
              <a:t>/ Ouverture du même ALSH dans le cadre d’un partenariat avec les autres communes</a:t>
            </a:r>
          </a:p>
          <a:p>
            <a:pPr marL="285750" indent="-285750">
              <a:spcBef>
                <a:spcPts val="600"/>
              </a:spcBef>
              <a:buFontTx/>
              <a:buChar char="-"/>
            </a:pPr>
            <a:r>
              <a:rPr lang="fr-FR" sz="2400" dirty="0"/>
              <a:t>Portage par un ALSH pouvant supporter une ouverture à Noël dans la gestion des congés du personnel : l’ALSH de Crozon est identifié</a:t>
            </a:r>
          </a:p>
          <a:p>
            <a:pPr marL="285750" indent="-285750">
              <a:spcBef>
                <a:spcPts val="600"/>
              </a:spcBef>
              <a:buFontTx/>
              <a:buChar char="-"/>
            </a:pPr>
            <a:r>
              <a:rPr lang="fr-FR" sz="2400" dirty="0"/>
              <a:t>Participation de toutes les communes au coût du fonctionnement de l’ALSH et contractualisation de la mutualisation par une convention. (définir une clé de répartition)</a:t>
            </a:r>
          </a:p>
          <a:p>
            <a:pPr>
              <a:spcBef>
                <a:spcPts val="600"/>
              </a:spcBef>
            </a:pPr>
            <a:r>
              <a:rPr lang="fr-FR" sz="2400" dirty="0">
                <a:solidFill>
                  <a:srgbClr val="FF0000"/>
                </a:solidFill>
              </a:rPr>
              <a:t>Point de vigilance : aujourd’hui la commune de Crozon fonctionne sur le volontariat de ces agents</a:t>
            </a:r>
          </a:p>
        </p:txBody>
      </p:sp>
    </p:spTree>
    <p:extLst>
      <p:ext uri="{BB962C8B-B14F-4D97-AF65-F5344CB8AC3E}">
        <p14:creationId xmlns:p14="http://schemas.microsoft.com/office/powerpoint/2010/main" val="1393141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xfrm>
            <a:off x="822960" y="286604"/>
            <a:ext cx="7543800" cy="707695"/>
          </a:xfrm>
          <a:solidFill>
            <a:schemeClr val="bg2"/>
          </a:solidFill>
        </p:spPr>
        <p:txBody>
          <a:bodyPr>
            <a:normAutofit fontScale="90000"/>
          </a:bodyPr>
          <a:lstStyle/>
          <a:p>
            <a:r>
              <a:rPr lang="fr-FR" dirty="0"/>
              <a:t>Retour réunion ALSH </a:t>
            </a:r>
          </a:p>
        </p:txBody>
      </p:sp>
      <p:sp>
        <p:nvSpPr>
          <p:cNvPr id="3" name="ZoneTexte 2">
            <a:extLst>
              <a:ext uri="{FF2B5EF4-FFF2-40B4-BE49-F238E27FC236}">
                <a16:creationId xmlns:a16="http://schemas.microsoft.com/office/drawing/2014/main" id="{92EA1BC0-3CD4-48AF-C0CB-2915CD62A72B}"/>
              </a:ext>
            </a:extLst>
          </p:cNvPr>
          <p:cNvSpPr txBox="1"/>
          <p:nvPr/>
        </p:nvSpPr>
        <p:spPr>
          <a:xfrm>
            <a:off x="384325" y="1143602"/>
            <a:ext cx="8590999" cy="3185487"/>
          </a:xfrm>
          <a:prstGeom prst="rect">
            <a:avLst/>
          </a:prstGeom>
          <a:noFill/>
        </p:spPr>
        <p:txBody>
          <a:bodyPr wrap="square" rtlCol="0">
            <a:spAutoFit/>
          </a:bodyPr>
          <a:lstStyle/>
          <a:p>
            <a:pPr marL="285750" indent="-285750">
              <a:buFont typeface="Wingdings" panose="05000000000000000000" pitchFamily="2" charset="2"/>
              <a:buChar char="Ø"/>
            </a:pPr>
            <a:r>
              <a:rPr lang="fr-FR" sz="2800" b="1" dirty="0">
                <a:solidFill>
                  <a:srgbClr val="002060"/>
                </a:solidFill>
              </a:rPr>
              <a:t>Vacances de Noël</a:t>
            </a:r>
          </a:p>
          <a:p>
            <a:pPr>
              <a:spcBef>
                <a:spcPts val="1200"/>
              </a:spcBef>
            </a:pPr>
            <a:r>
              <a:rPr lang="fr-FR" sz="2800" dirty="0">
                <a:solidFill>
                  <a:schemeClr val="accent2"/>
                </a:solidFill>
              </a:rPr>
              <a:t>Solutions proposées</a:t>
            </a:r>
          </a:p>
          <a:p>
            <a:pPr>
              <a:spcBef>
                <a:spcPts val="1200"/>
              </a:spcBef>
            </a:pPr>
            <a:r>
              <a:rPr lang="fr-FR" sz="2400" b="1" dirty="0"/>
              <a:t>2/ Identification de deux ALSH centraux côté Presqu’île : ouverture à tour de rôle de ces deux ALSH</a:t>
            </a:r>
          </a:p>
          <a:p>
            <a:pPr marL="285750" indent="-285750">
              <a:spcBef>
                <a:spcPts val="600"/>
              </a:spcBef>
              <a:buFontTx/>
              <a:buChar char="-"/>
            </a:pPr>
            <a:r>
              <a:rPr lang="fr-FR" sz="2400" dirty="0"/>
              <a:t>Participation de toutes les communes au coût du fonctionnement de l’ALSH et contractualisation de la mutualisation par une convention. (Définir une clé de répartition)</a:t>
            </a:r>
          </a:p>
        </p:txBody>
      </p:sp>
    </p:spTree>
    <p:extLst>
      <p:ext uri="{BB962C8B-B14F-4D97-AF65-F5344CB8AC3E}">
        <p14:creationId xmlns:p14="http://schemas.microsoft.com/office/powerpoint/2010/main" val="2296532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xfrm>
            <a:off x="822960" y="286604"/>
            <a:ext cx="7543800" cy="805349"/>
          </a:xfrm>
          <a:solidFill>
            <a:schemeClr val="bg2"/>
          </a:solidFill>
        </p:spPr>
        <p:txBody>
          <a:bodyPr/>
          <a:lstStyle/>
          <a:p>
            <a:r>
              <a:rPr lang="fr-FR" dirty="0"/>
              <a:t>Retour réunion ALSH </a:t>
            </a:r>
          </a:p>
        </p:txBody>
      </p:sp>
      <p:sp>
        <p:nvSpPr>
          <p:cNvPr id="3" name="ZoneTexte 2">
            <a:extLst>
              <a:ext uri="{FF2B5EF4-FFF2-40B4-BE49-F238E27FC236}">
                <a16:creationId xmlns:a16="http://schemas.microsoft.com/office/drawing/2014/main" id="{92EA1BC0-3CD4-48AF-C0CB-2915CD62A72B}"/>
              </a:ext>
            </a:extLst>
          </p:cNvPr>
          <p:cNvSpPr txBox="1"/>
          <p:nvPr/>
        </p:nvSpPr>
        <p:spPr>
          <a:xfrm>
            <a:off x="375447" y="1091953"/>
            <a:ext cx="8537734" cy="5816977"/>
          </a:xfrm>
          <a:prstGeom prst="rect">
            <a:avLst/>
          </a:prstGeom>
          <a:noFill/>
        </p:spPr>
        <p:txBody>
          <a:bodyPr wrap="square" rtlCol="0">
            <a:spAutoFit/>
          </a:bodyPr>
          <a:lstStyle/>
          <a:p>
            <a:pPr marL="285750" indent="-285750">
              <a:buFont typeface="Wingdings" panose="05000000000000000000" pitchFamily="2" charset="2"/>
              <a:buChar char="Ø"/>
            </a:pPr>
            <a:r>
              <a:rPr lang="fr-FR" sz="2800" b="1" dirty="0">
                <a:solidFill>
                  <a:srgbClr val="002060"/>
                </a:solidFill>
              </a:rPr>
              <a:t>Vacances de Noël </a:t>
            </a:r>
          </a:p>
          <a:p>
            <a:pPr>
              <a:spcBef>
                <a:spcPts val="1200"/>
              </a:spcBef>
            </a:pPr>
            <a:r>
              <a:rPr lang="fr-FR" sz="2800" dirty="0">
                <a:solidFill>
                  <a:schemeClr val="accent2"/>
                </a:solidFill>
              </a:rPr>
              <a:t>Solutions non retenues</a:t>
            </a:r>
            <a:endParaRPr lang="fr-FR" dirty="0"/>
          </a:p>
          <a:p>
            <a:pPr>
              <a:spcBef>
                <a:spcPts val="1200"/>
              </a:spcBef>
            </a:pPr>
            <a:r>
              <a:rPr lang="fr-FR" sz="2400" b="1" dirty="0"/>
              <a:t>1/ Ouverture de l’ensemble des ALSH à tour de rôle</a:t>
            </a:r>
          </a:p>
          <a:p>
            <a:pPr marL="285750" indent="-285750">
              <a:buFontTx/>
              <a:buChar char="-"/>
            </a:pPr>
            <a:r>
              <a:rPr lang="fr-FR" sz="2400" dirty="0"/>
              <a:t>Mise en œuvre compliquée pour les petites communes (gestion des congés de leur personnel)</a:t>
            </a:r>
          </a:p>
          <a:p>
            <a:pPr marL="285750" indent="-285750">
              <a:buFontTx/>
              <a:buChar char="-"/>
            </a:pPr>
            <a:r>
              <a:rPr lang="fr-FR" sz="2400" dirty="0"/>
              <a:t>Une organisation sur plusieurs années qui peut être fragilisée en fonction du contexte général (exemple : gestion de la crise sanitaire,…)</a:t>
            </a:r>
          </a:p>
          <a:p>
            <a:pPr marL="285750" indent="-285750">
              <a:buFontTx/>
              <a:buChar char="-"/>
            </a:pPr>
            <a:r>
              <a:rPr lang="fr-FR" sz="2400" dirty="0"/>
              <a:t>Un fonctionnement moins lisible pour les familles</a:t>
            </a:r>
          </a:p>
          <a:p>
            <a:pPr>
              <a:spcBef>
                <a:spcPts val="1200"/>
              </a:spcBef>
            </a:pPr>
            <a:r>
              <a:rPr lang="fr-FR" sz="2400" b="1" dirty="0"/>
              <a:t>2/ Mise à disposition de personnel sur un ALSH</a:t>
            </a:r>
          </a:p>
          <a:p>
            <a:pPr marL="285750" indent="-285750">
              <a:buFontTx/>
              <a:buChar char="-"/>
            </a:pPr>
            <a:r>
              <a:rPr lang="fr-FR" sz="2400" dirty="0"/>
              <a:t>Mise en œuvre compliquée pour les petites communes (gestion des congés de leur personnel)</a:t>
            </a:r>
          </a:p>
          <a:p>
            <a:pPr marL="285750" indent="-285750">
              <a:buFontTx/>
              <a:buChar char="-"/>
            </a:pPr>
            <a:r>
              <a:rPr lang="fr-FR" sz="2400" dirty="0"/>
              <a:t>Une gestion administrative plus lourde.</a:t>
            </a:r>
          </a:p>
          <a:p>
            <a:pPr marL="285750" indent="-285750">
              <a:buFontTx/>
              <a:buChar char="-"/>
            </a:pPr>
            <a:endParaRPr lang="fr-FR" dirty="0"/>
          </a:p>
        </p:txBody>
      </p:sp>
    </p:spTree>
    <p:extLst>
      <p:ext uri="{BB962C8B-B14F-4D97-AF65-F5344CB8AC3E}">
        <p14:creationId xmlns:p14="http://schemas.microsoft.com/office/powerpoint/2010/main" val="26749218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xfrm>
            <a:off x="822960" y="286604"/>
            <a:ext cx="7543800" cy="823105"/>
          </a:xfrm>
          <a:solidFill>
            <a:schemeClr val="bg2"/>
          </a:solidFill>
        </p:spPr>
        <p:txBody>
          <a:bodyPr/>
          <a:lstStyle/>
          <a:p>
            <a:r>
              <a:rPr lang="fr-FR" dirty="0"/>
              <a:t>Retour réunion ALSH </a:t>
            </a:r>
          </a:p>
        </p:txBody>
      </p:sp>
      <p:sp>
        <p:nvSpPr>
          <p:cNvPr id="3" name="ZoneTexte 2">
            <a:extLst>
              <a:ext uri="{FF2B5EF4-FFF2-40B4-BE49-F238E27FC236}">
                <a16:creationId xmlns:a16="http://schemas.microsoft.com/office/drawing/2014/main" id="{92EA1BC0-3CD4-48AF-C0CB-2915CD62A72B}"/>
              </a:ext>
            </a:extLst>
          </p:cNvPr>
          <p:cNvSpPr txBox="1"/>
          <p:nvPr/>
        </p:nvSpPr>
        <p:spPr>
          <a:xfrm>
            <a:off x="357692" y="1223501"/>
            <a:ext cx="8151607" cy="5155257"/>
          </a:xfrm>
          <a:prstGeom prst="rect">
            <a:avLst/>
          </a:prstGeom>
          <a:noFill/>
        </p:spPr>
        <p:txBody>
          <a:bodyPr wrap="square" rtlCol="0">
            <a:spAutoFit/>
          </a:bodyPr>
          <a:lstStyle/>
          <a:p>
            <a:pPr marL="285750" indent="-285750">
              <a:buFont typeface="Wingdings" panose="05000000000000000000" pitchFamily="2" charset="2"/>
              <a:buChar char="Ø"/>
            </a:pPr>
            <a:r>
              <a:rPr lang="fr-FR" sz="3200" b="1" dirty="0">
                <a:solidFill>
                  <a:srgbClr val="002060"/>
                </a:solidFill>
              </a:rPr>
              <a:t>Harmonisation des critères d’accueil</a:t>
            </a:r>
          </a:p>
          <a:p>
            <a:endParaRPr lang="fr-FR" dirty="0"/>
          </a:p>
          <a:p>
            <a:pPr>
              <a:spcAft>
                <a:spcPts val="600"/>
              </a:spcAft>
            </a:pPr>
            <a:r>
              <a:rPr lang="fr-FR" sz="2400" b="1" dirty="0">
                <a:solidFill>
                  <a:schemeClr val="accent2"/>
                </a:solidFill>
              </a:rPr>
              <a:t>Constats</a:t>
            </a:r>
          </a:p>
          <a:p>
            <a:pPr marL="285750" indent="-285750">
              <a:spcAft>
                <a:spcPts val="1200"/>
              </a:spcAft>
              <a:buFont typeface="Arial" panose="020B0604020202020204" pitchFamily="34" charset="0"/>
              <a:buChar char="•"/>
            </a:pPr>
            <a:r>
              <a:rPr lang="fr-FR" sz="2400" dirty="0"/>
              <a:t>Des critères d’accueil différents dans chaque commune</a:t>
            </a:r>
          </a:p>
          <a:p>
            <a:pPr marL="285750" indent="-285750">
              <a:spcAft>
                <a:spcPts val="1200"/>
              </a:spcAft>
              <a:buFont typeface="Arial" panose="020B0604020202020204" pitchFamily="34" charset="0"/>
              <a:buChar char="•"/>
            </a:pPr>
            <a:r>
              <a:rPr lang="fr-FR" sz="2400" dirty="0"/>
              <a:t>Des communes qui accueillent des enfants des communes limitrophes à la communauté de communes</a:t>
            </a:r>
          </a:p>
          <a:p>
            <a:pPr marL="285750" indent="-285750">
              <a:spcAft>
                <a:spcPts val="1200"/>
              </a:spcAft>
              <a:buFont typeface="Arial" panose="020B0604020202020204" pitchFamily="34" charset="0"/>
              <a:buChar char="•"/>
            </a:pPr>
            <a:r>
              <a:rPr lang="fr-FR" sz="2400" dirty="0"/>
              <a:t>Complexité des critères d’accueil avec la nécessité de prendre en compte de nombreux paramètres en lien avec la vie familiale</a:t>
            </a:r>
          </a:p>
          <a:p>
            <a:pPr marL="285750" indent="-285750">
              <a:spcAft>
                <a:spcPts val="1200"/>
              </a:spcAft>
              <a:buFont typeface="Arial" panose="020B0604020202020204" pitchFamily="34" charset="0"/>
              <a:buChar char="•"/>
            </a:pPr>
            <a:r>
              <a:rPr lang="fr-FR" sz="2400" dirty="0"/>
              <a:t>Deux communes sans ALSH</a:t>
            </a:r>
          </a:p>
          <a:p>
            <a:r>
              <a:rPr lang="fr-FR" sz="2400" dirty="0"/>
              <a:t>→ Exemple d’une situation rapportée par une mère de famille</a:t>
            </a:r>
          </a:p>
          <a:p>
            <a:endParaRPr lang="fr-FR" dirty="0"/>
          </a:p>
        </p:txBody>
      </p:sp>
    </p:spTree>
    <p:extLst>
      <p:ext uri="{BB962C8B-B14F-4D97-AF65-F5344CB8AC3E}">
        <p14:creationId xmlns:p14="http://schemas.microsoft.com/office/powerpoint/2010/main" val="575773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xfrm>
            <a:off x="822960" y="286605"/>
            <a:ext cx="7543800" cy="787594"/>
          </a:xfrm>
          <a:solidFill>
            <a:schemeClr val="bg2"/>
          </a:solidFill>
        </p:spPr>
        <p:txBody>
          <a:bodyPr/>
          <a:lstStyle/>
          <a:p>
            <a:r>
              <a:rPr lang="fr-FR" dirty="0"/>
              <a:t>Retour réunion ALSH </a:t>
            </a:r>
          </a:p>
        </p:txBody>
      </p:sp>
      <p:sp>
        <p:nvSpPr>
          <p:cNvPr id="3" name="ZoneTexte 2">
            <a:extLst>
              <a:ext uri="{FF2B5EF4-FFF2-40B4-BE49-F238E27FC236}">
                <a16:creationId xmlns:a16="http://schemas.microsoft.com/office/drawing/2014/main" id="{92EA1BC0-3CD4-48AF-C0CB-2915CD62A72B}"/>
              </a:ext>
            </a:extLst>
          </p:cNvPr>
          <p:cNvSpPr txBox="1"/>
          <p:nvPr/>
        </p:nvSpPr>
        <p:spPr>
          <a:xfrm>
            <a:off x="496196" y="1232380"/>
            <a:ext cx="8151607" cy="5724644"/>
          </a:xfrm>
          <a:prstGeom prst="rect">
            <a:avLst/>
          </a:prstGeom>
          <a:noFill/>
        </p:spPr>
        <p:txBody>
          <a:bodyPr wrap="square" rtlCol="0">
            <a:spAutoFit/>
          </a:bodyPr>
          <a:lstStyle/>
          <a:p>
            <a:pPr marL="285750" indent="-285750">
              <a:spcAft>
                <a:spcPts val="1200"/>
              </a:spcAft>
              <a:buFont typeface="Wingdings" panose="05000000000000000000" pitchFamily="2" charset="2"/>
              <a:buChar char="Ø"/>
            </a:pPr>
            <a:r>
              <a:rPr lang="fr-FR" sz="2800" b="1" dirty="0">
                <a:solidFill>
                  <a:srgbClr val="002060"/>
                </a:solidFill>
              </a:rPr>
              <a:t>Harmonisation des critères d’accueil</a:t>
            </a:r>
          </a:p>
          <a:p>
            <a:r>
              <a:rPr lang="fr-FR" dirty="0"/>
              <a:t>→ Distinction entre les critères principaux et des seconds critères en cas de tension.</a:t>
            </a:r>
          </a:p>
          <a:p>
            <a:pPr>
              <a:spcBef>
                <a:spcPts val="600"/>
              </a:spcBef>
            </a:pPr>
            <a:r>
              <a:rPr lang="fr-FR" sz="2400" dirty="0">
                <a:solidFill>
                  <a:schemeClr val="accent2"/>
                </a:solidFill>
              </a:rPr>
              <a:t>Critères principaux</a:t>
            </a:r>
          </a:p>
          <a:p>
            <a:pPr marL="285750" indent="-285750">
              <a:buFont typeface="Arial" panose="020B0604020202020204" pitchFamily="34" charset="0"/>
              <a:buChar char="•"/>
            </a:pPr>
            <a:r>
              <a:rPr lang="fr-FR" dirty="0"/>
              <a:t>Doivent assurer une harmonisation sur le territoire permettant de répondre à toutes les familles</a:t>
            </a:r>
          </a:p>
          <a:p>
            <a:pPr marL="285750" indent="-285750">
              <a:buFont typeface="Arial" panose="020B0604020202020204" pitchFamily="34" charset="0"/>
              <a:buChar char="•"/>
            </a:pPr>
            <a:r>
              <a:rPr lang="fr-FR" dirty="0"/>
              <a:t>Être commun à l’ensemble des ALSH</a:t>
            </a:r>
          </a:p>
          <a:p>
            <a:pPr marL="285750" indent="-285750">
              <a:buFont typeface="Arial" panose="020B0604020202020204" pitchFamily="34" charset="0"/>
              <a:buChar char="•"/>
            </a:pPr>
            <a:r>
              <a:rPr lang="fr-FR" b="1" dirty="0"/>
              <a:t>Trois critères principaux se dégagent</a:t>
            </a:r>
          </a:p>
          <a:p>
            <a:pPr marL="1200150" lvl="2" indent="-285750">
              <a:buFontTx/>
              <a:buChar char="-"/>
            </a:pPr>
            <a:r>
              <a:rPr lang="fr-FR" dirty="0"/>
              <a:t>Lieu de résidence</a:t>
            </a:r>
          </a:p>
          <a:p>
            <a:pPr marL="1200150" lvl="2" indent="-285750">
              <a:buFontTx/>
              <a:buChar char="-"/>
            </a:pPr>
            <a:r>
              <a:rPr lang="fr-FR" dirty="0"/>
              <a:t>Lieu de scolarisation</a:t>
            </a:r>
          </a:p>
          <a:p>
            <a:pPr marL="1200150" lvl="2" indent="-285750">
              <a:buFontTx/>
              <a:buChar char="-"/>
            </a:pPr>
            <a:r>
              <a:rPr lang="fr-FR" dirty="0"/>
              <a:t>Enfant porteur de handicap</a:t>
            </a:r>
          </a:p>
          <a:p>
            <a:pPr>
              <a:spcBef>
                <a:spcPts val="600"/>
              </a:spcBef>
            </a:pPr>
            <a:r>
              <a:rPr lang="fr-FR" sz="2400" dirty="0">
                <a:solidFill>
                  <a:schemeClr val="accent2"/>
                </a:solidFill>
              </a:rPr>
              <a:t>Critères secondaires</a:t>
            </a:r>
          </a:p>
          <a:p>
            <a:pPr marL="285750" indent="-285750">
              <a:buFont typeface="Arial" panose="020B0604020202020204" pitchFamily="34" charset="0"/>
              <a:buChar char="•"/>
            </a:pPr>
            <a:r>
              <a:rPr lang="fr-FR" dirty="0"/>
              <a:t>Permettent de réaliser des choix en période de tension</a:t>
            </a:r>
          </a:p>
          <a:p>
            <a:pPr marL="285750" indent="-285750">
              <a:buFont typeface="Arial" panose="020B0604020202020204" pitchFamily="34" charset="0"/>
              <a:buChar char="•"/>
            </a:pPr>
            <a:r>
              <a:rPr lang="fr-FR" dirty="0"/>
              <a:t>Liberté plus importantes pour chaque commune</a:t>
            </a:r>
          </a:p>
          <a:p>
            <a:pPr marL="285750" indent="-285750">
              <a:buFont typeface="Arial" panose="020B0604020202020204" pitchFamily="34" charset="0"/>
              <a:buChar char="•"/>
            </a:pPr>
            <a:r>
              <a:rPr lang="fr-FR" b="1" dirty="0"/>
              <a:t>Critères secondaires identifiés</a:t>
            </a:r>
          </a:p>
          <a:p>
            <a:r>
              <a:rPr lang="fr-FR" dirty="0"/>
              <a:t>		-   Activité professionnelle des parents</a:t>
            </a:r>
          </a:p>
          <a:p>
            <a:r>
              <a:rPr lang="fr-FR" dirty="0"/>
              <a:t>		-  Séjour temporaire chez un proche résident dans la commune (exemple : </a:t>
            </a:r>
            <a:r>
              <a:rPr lang="fr-FR" dirty="0" err="1"/>
              <a:t>grand-parents</a:t>
            </a:r>
            <a:r>
              <a:rPr lang="fr-FR" dirty="0"/>
              <a:t>)</a:t>
            </a:r>
          </a:p>
          <a:p>
            <a:endParaRPr lang="fr-FR" dirty="0"/>
          </a:p>
        </p:txBody>
      </p:sp>
    </p:spTree>
    <p:extLst>
      <p:ext uri="{BB962C8B-B14F-4D97-AF65-F5344CB8AC3E}">
        <p14:creationId xmlns:p14="http://schemas.microsoft.com/office/powerpoint/2010/main" val="2385501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solidFill>
            <a:schemeClr val="bg2"/>
          </a:solidFill>
        </p:spPr>
        <p:txBody>
          <a:bodyPr/>
          <a:lstStyle/>
          <a:p>
            <a:r>
              <a:rPr lang="fr-FR" dirty="0"/>
              <a:t>Retour réunion ALSH </a:t>
            </a:r>
          </a:p>
        </p:txBody>
      </p:sp>
      <p:sp>
        <p:nvSpPr>
          <p:cNvPr id="3" name="ZoneTexte 2">
            <a:extLst>
              <a:ext uri="{FF2B5EF4-FFF2-40B4-BE49-F238E27FC236}">
                <a16:creationId xmlns:a16="http://schemas.microsoft.com/office/drawing/2014/main" id="{92EA1BC0-3CD4-48AF-C0CB-2915CD62A72B}"/>
              </a:ext>
            </a:extLst>
          </p:cNvPr>
          <p:cNvSpPr txBox="1"/>
          <p:nvPr/>
        </p:nvSpPr>
        <p:spPr>
          <a:xfrm>
            <a:off x="496196" y="2164534"/>
            <a:ext cx="8151607" cy="3739485"/>
          </a:xfrm>
          <a:prstGeom prst="rect">
            <a:avLst/>
          </a:prstGeom>
          <a:noFill/>
        </p:spPr>
        <p:txBody>
          <a:bodyPr wrap="square" rtlCol="0">
            <a:spAutoFit/>
          </a:bodyPr>
          <a:lstStyle/>
          <a:p>
            <a:pPr>
              <a:spcAft>
                <a:spcPts val="600"/>
              </a:spcAft>
            </a:pPr>
            <a:r>
              <a:rPr lang="fr-FR" sz="2400" b="1" dirty="0"/>
              <a:t>Situation 1 : </a:t>
            </a:r>
          </a:p>
          <a:p>
            <a:r>
              <a:rPr lang="fr-FR" dirty="0"/>
              <a:t>1/Un enfant scolarisé dans une commune mais résident dans une autre commune possédant un ALSH</a:t>
            </a:r>
          </a:p>
          <a:p>
            <a:r>
              <a:rPr lang="fr-FR" dirty="0"/>
              <a:t>Les parents souhaitent inscrire leur enfant dans la commune où l’enfant est scolarisé pour plusieurs raisons : ils y travaillent, les copains de l’enfant sont présents dans le centre de loisirs….</a:t>
            </a:r>
          </a:p>
          <a:p>
            <a:pPr>
              <a:spcBef>
                <a:spcPts val="600"/>
              </a:spcBef>
              <a:spcAft>
                <a:spcPts val="600"/>
              </a:spcAft>
            </a:pPr>
            <a:r>
              <a:rPr lang="fr-FR" dirty="0"/>
              <a:t>→ Comment ne pas faire peser sur les finances de la commune dont ce n’est pas la résidence principale</a:t>
            </a:r>
          </a:p>
          <a:p>
            <a:r>
              <a:rPr lang="fr-FR" dirty="0"/>
              <a:t>Solution 1 : convention entre les deux communes pour la prise en charge du coût de l’enfant</a:t>
            </a:r>
          </a:p>
          <a:p>
            <a:r>
              <a:rPr lang="fr-FR" dirty="0"/>
              <a:t>Solution 2 : Deux tarifs proposés dans les ALSH : un tarif pour les enfants résidents dans la commune, un tarif pour les familles extérieurs</a:t>
            </a:r>
          </a:p>
        </p:txBody>
      </p:sp>
    </p:spTree>
    <p:extLst>
      <p:ext uri="{BB962C8B-B14F-4D97-AF65-F5344CB8AC3E}">
        <p14:creationId xmlns:p14="http://schemas.microsoft.com/office/powerpoint/2010/main" val="7857783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solidFill>
            <a:schemeClr val="bg2"/>
          </a:solidFill>
        </p:spPr>
        <p:txBody>
          <a:bodyPr/>
          <a:lstStyle/>
          <a:p>
            <a:r>
              <a:rPr lang="fr-FR" dirty="0"/>
              <a:t>Retour réunion ALSH </a:t>
            </a:r>
          </a:p>
        </p:txBody>
      </p:sp>
      <p:sp>
        <p:nvSpPr>
          <p:cNvPr id="3" name="ZoneTexte 2">
            <a:extLst>
              <a:ext uri="{FF2B5EF4-FFF2-40B4-BE49-F238E27FC236}">
                <a16:creationId xmlns:a16="http://schemas.microsoft.com/office/drawing/2014/main" id="{92EA1BC0-3CD4-48AF-C0CB-2915CD62A72B}"/>
              </a:ext>
            </a:extLst>
          </p:cNvPr>
          <p:cNvSpPr txBox="1"/>
          <p:nvPr/>
        </p:nvSpPr>
        <p:spPr>
          <a:xfrm>
            <a:off x="357692" y="1844938"/>
            <a:ext cx="8151607" cy="4755148"/>
          </a:xfrm>
          <a:prstGeom prst="rect">
            <a:avLst/>
          </a:prstGeom>
          <a:noFill/>
        </p:spPr>
        <p:txBody>
          <a:bodyPr wrap="square" rtlCol="0">
            <a:spAutoFit/>
          </a:bodyPr>
          <a:lstStyle/>
          <a:p>
            <a:r>
              <a:rPr lang="fr-FR" b="1" dirty="0"/>
              <a:t>Situation 2 : </a:t>
            </a:r>
          </a:p>
          <a:p>
            <a:r>
              <a:rPr lang="fr-FR" dirty="0"/>
              <a:t>1/Un enfant scolarisé dans une commune mais résident dans une autre commune ne possédant pas un ALSH</a:t>
            </a:r>
          </a:p>
          <a:p>
            <a:r>
              <a:rPr lang="fr-FR" dirty="0"/>
              <a:t>	a. Les parents se dirigent vers l’ALSH le plus proche.</a:t>
            </a:r>
          </a:p>
          <a:p>
            <a:r>
              <a:rPr lang="fr-FR" dirty="0"/>
              <a:t>	b. Les parents souhaitent inscrire leur enfant dans la commune où l’enfant est scolarisé pour plusieurs raisons : ils y travaillent, les copains de l’enfant sont présents dans le centre de loisirs….</a:t>
            </a:r>
          </a:p>
          <a:p>
            <a:pPr>
              <a:spcBef>
                <a:spcPts val="600"/>
              </a:spcBef>
              <a:spcAft>
                <a:spcPts val="600"/>
              </a:spcAft>
            </a:pPr>
            <a:r>
              <a:rPr lang="fr-FR" dirty="0"/>
              <a:t>→ Comment ne pas faire peser sur les finances de la commune dont ce n’est pas la résidence principale</a:t>
            </a:r>
          </a:p>
          <a:p>
            <a:pPr marL="342900" indent="-342900">
              <a:buAutoNum type="alphaLcPeriod"/>
            </a:pPr>
            <a:r>
              <a:rPr lang="fr-FR" dirty="0"/>
              <a:t>  </a:t>
            </a:r>
            <a:r>
              <a:rPr lang="fr-FR" u="sng" dirty="0"/>
              <a:t>Solution 1</a:t>
            </a:r>
            <a:r>
              <a:rPr lang="fr-FR" dirty="0"/>
              <a:t> : convention entre les deux communes pour la prise en charge du coût de l’enfant</a:t>
            </a:r>
          </a:p>
          <a:p>
            <a:pPr>
              <a:spcBef>
                <a:spcPts val="600"/>
              </a:spcBef>
            </a:pPr>
            <a:r>
              <a:rPr lang="fr-FR" dirty="0"/>
              <a:t>b. 	</a:t>
            </a:r>
            <a:r>
              <a:rPr lang="fr-FR" u="sng" dirty="0"/>
              <a:t>Solution 1</a:t>
            </a:r>
            <a:r>
              <a:rPr lang="fr-FR" dirty="0"/>
              <a:t> : convention entre les deux communes pour la prise en charge du coût de l’enfant</a:t>
            </a:r>
          </a:p>
          <a:p>
            <a:r>
              <a:rPr lang="fr-FR" dirty="0"/>
              <a:t>	</a:t>
            </a:r>
            <a:r>
              <a:rPr lang="fr-FR" u="sng" dirty="0"/>
              <a:t>Solution 2</a:t>
            </a:r>
            <a:r>
              <a:rPr lang="fr-FR" dirty="0"/>
              <a:t> : Deux tarifs proposés dans les ALSH : un tarif pour les enfants résidents dans la commune, un tarif pour les familles extérieurs</a:t>
            </a:r>
          </a:p>
          <a:p>
            <a:pPr marL="342900" indent="-342900">
              <a:buAutoNum type="alphaLcPeriod"/>
            </a:pPr>
            <a:endParaRPr lang="fr-FR" dirty="0"/>
          </a:p>
        </p:txBody>
      </p:sp>
    </p:spTree>
    <p:extLst>
      <p:ext uri="{BB962C8B-B14F-4D97-AF65-F5344CB8AC3E}">
        <p14:creationId xmlns:p14="http://schemas.microsoft.com/office/powerpoint/2010/main" val="2161666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solidFill>
            <a:schemeClr val="bg2"/>
          </a:solidFill>
        </p:spPr>
        <p:txBody>
          <a:bodyPr/>
          <a:lstStyle/>
          <a:p>
            <a:r>
              <a:rPr lang="fr-FR" dirty="0"/>
              <a:t>Retour réunion ALSH </a:t>
            </a:r>
          </a:p>
        </p:txBody>
      </p:sp>
      <p:sp>
        <p:nvSpPr>
          <p:cNvPr id="3" name="ZoneTexte 2">
            <a:extLst>
              <a:ext uri="{FF2B5EF4-FFF2-40B4-BE49-F238E27FC236}">
                <a16:creationId xmlns:a16="http://schemas.microsoft.com/office/drawing/2014/main" id="{92EA1BC0-3CD4-48AF-C0CB-2915CD62A72B}"/>
              </a:ext>
            </a:extLst>
          </p:cNvPr>
          <p:cNvSpPr txBox="1"/>
          <p:nvPr/>
        </p:nvSpPr>
        <p:spPr>
          <a:xfrm>
            <a:off x="410958" y="2217800"/>
            <a:ext cx="8151607" cy="2862322"/>
          </a:xfrm>
          <a:prstGeom prst="rect">
            <a:avLst/>
          </a:prstGeom>
          <a:solidFill>
            <a:schemeClr val="accent6">
              <a:lumMod val="60000"/>
              <a:lumOff val="40000"/>
            </a:schemeClr>
          </a:solidFill>
        </p:spPr>
        <p:txBody>
          <a:bodyPr wrap="square" rtlCol="0">
            <a:spAutoFit/>
          </a:bodyPr>
          <a:lstStyle/>
          <a:p>
            <a:r>
              <a:rPr lang="fr-FR" dirty="0"/>
              <a:t>Lors d’un échange entre la commune de </a:t>
            </a:r>
            <a:r>
              <a:rPr lang="fr-FR" dirty="0" err="1"/>
              <a:t>Pont-de-Buis-Lès-Quimerc’h</a:t>
            </a:r>
            <a:r>
              <a:rPr lang="fr-FR" dirty="0"/>
              <a:t> et la CAF, le conseiller technique CAF a mis en garde au sujet de la mise en place de tarification différenciée selon la commune de résidence. Effectivement, il existe actuellement une tolérance de la part de la CAF qui risque de ne pas durer. Nous devrons prendre en compte cette donnée dans les prochaines réflexions.</a:t>
            </a:r>
          </a:p>
          <a:p>
            <a:endParaRPr lang="fr-FR" dirty="0"/>
          </a:p>
          <a:p>
            <a:r>
              <a:rPr lang="fr-FR" dirty="0"/>
              <a:t>Le sujet des ALSH est complexe, en l’état actuel aucune solution proposée ne peut permettre d’avancer sur le sujet, il est important de continuer la réflexion et l’étude des diverses solutions qui permettraient de répondre aux besoins des familles de l’ensemble du territoire.</a:t>
            </a:r>
          </a:p>
        </p:txBody>
      </p:sp>
    </p:spTree>
    <p:extLst>
      <p:ext uri="{BB962C8B-B14F-4D97-AF65-F5344CB8AC3E}">
        <p14:creationId xmlns:p14="http://schemas.microsoft.com/office/powerpoint/2010/main" val="3303927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xfrm>
            <a:off x="822960" y="286604"/>
            <a:ext cx="7543800" cy="823105"/>
          </a:xfrm>
          <a:solidFill>
            <a:schemeClr val="bg2"/>
          </a:solidFill>
        </p:spPr>
        <p:txBody>
          <a:bodyPr/>
          <a:lstStyle/>
          <a:p>
            <a:r>
              <a:rPr lang="fr-FR" dirty="0"/>
              <a:t>Financement des BAFA </a:t>
            </a:r>
          </a:p>
        </p:txBody>
      </p:sp>
      <p:sp>
        <p:nvSpPr>
          <p:cNvPr id="3" name="ZoneTexte 2">
            <a:extLst>
              <a:ext uri="{FF2B5EF4-FFF2-40B4-BE49-F238E27FC236}">
                <a16:creationId xmlns:a16="http://schemas.microsoft.com/office/drawing/2014/main" id="{92EA1BC0-3CD4-48AF-C0CB-2915CD62A72B}"/>
              </a:ext>
            </a:extLst>
          </p:cNvPr>
          <p:cNvSpPr txBox="1"/>
          <p:nvPr/>
        </p:nvSpPr>
        <p:spPr>
          <a:xfrm>
            <a:off x="393202" y="1213597"/>
            <a:ext cx="8644265" cy="4093428"/>
          </a:xfrm>
          <a:prstGeom prst="rect">
            <a:avLst/>
          </a:prstGeom>
          <a:noFill/>
        </p:spPr>
        <p:txBody>
          <a:bodyPr wrap="square" rtlCol="0">
            <a:spAutoFit/>
          </a:bodyPr>
          <a:lstStyle/>
          <a:p>
            <a:pPr marL="457200" indent="-457200">
              <a:buFont typeface="Wingdings" panose="05000000000000000000" pitchFamily="2" charset="2"/>
              <a:buChar char="Ø"/>
            </a:pPr>
            <a:r>
              <a:rPr lang="fr-FR" sz="3200" b="1" dirty="0">
                <a:solidFill>
                  <a:srgbClr val="002060"/>
                </a:solidFill>
              </a:rPr>
              <a:t>Cadre CTG de l’action :</a:t>
            </a:r>
          </a:p>
          <a:p>
            <a:pPr>
              <a:spcBef>
                <a:spcPts val="600"/>
              </a:spcBef>
            </a:pPr>
            <a:r>
              <a:rPr lang="fr-FR" sz="2800" dirty="0">
                <a:solidFill>
                  <a:schemeClr val="accent2"/>
                </a:solidFill>
              </a:rPr>
              <a:t>Axe 2 : faciliter le parcours des enfants, des jeunes et des familles</a:t>
            </a:r>
          </a:p>
          <a:p>
            <a:pPr marL="1257300" lvl="2" indent="-342900">
              <a:buFont typeface="Arial" panose="020B0604020202020204" pitchFamily="34" charset="0"/>
              <a:buChar char="•"/>
            </a:pPr>
            <a:r>
              <a:rPr lang="fr-FR" sz="2400" b="1" dirty="0">
                <a:solidFill>
                  <a:schemeClr val="accent5"/>
                </a:solidFill>
              </a:rPr>
              <a:t>Orientation du projet :</a:t>
            </a:r>
          </a:p>
          <a:p>
            <a:r>
              <a:rPr lang="fr-FR" sz="2000" dirty="0">
                <a:solidFill>
                  <a:srgbClr val="002060"/>
                </a:solidFill>
              </a:rPr>
              <a:t>→ Accompagner les jeunes dans leur autonomie.</a:t>
            </a:r>
          </a:p>
          <a:p>
            <a:pPr marL="1257300" lvl="2" indent="-342900">
              <a:spcBef>
                <a:spcPts val="600"/>
              </a:spcBef>
              <a:buFont typeface="Arial" panose="020B0604020202020204" pitchFamily="34" charset="0"/>
              <a:buChar char="•"/>
            </a:pPr>
            <a:r>
              <a:rPr lang="fr-FR" sz="2400" b="1" dirty="0">
                <a:solidFill>
                  <a:schemeClr val="accent5"/>
                </a:solidFill>
              </a:rPr>
              <a:t>Enjeux croisés </a:t>
            </a:r>
            <a:r>
              <a:rPr lang="fr-FR" sz="2400" dirty="0">
                <a:solidFill>
                  <a:srgbClr val="002060"/>
                </a:solidFill>
              </a:rPr>
              <a:t>: </a:t>
            </a:r>
          </a:p>
          <a:p>
            <a:r>
              <a:rPr lang="fr-FR" sz="2000" dirty="0">
                <a:solidFill>
                  <a:srgbClr val="002060"/>
                </a:solidFill>
              </a:rPr>
              <a:t>→ Accompagnement des jeunes dans les différents dispositifs : Sac à dos, On s’lance, argent de poche, BAFA/BAFD</a:t>
            </a:r>
          </a:p>
          <a:p>
            <a:pPr marL="1257300" lvl="2" indent="-342900">
              <a:spcBef>
                <a:spcPts val="1200"/>
              </a:spcBef>
              <a:buFont typeface="Arial" panose="020B0604020202020204" pitchFamily="34" charset="0"/>
              <a:buChar char="•"/>
            </a:pPr>
            <a:r>
              <a:rPr lang="fr-FR" sz="2400" b="1" dirty="0">
                <a:solidFill>
                  <a:schemeClr val="accent5"/>
                </a:solidFill>
              </a:rPr>
              <a:t>Actions : </a:t>
            </a:r>
          </a:p>
          <a:p>
            <a:r>
              <a:rPr lang="fr-FR" sz="2000" dirty="0">
                <a:solidFill>
                  <a:srgbClr val="002060"/>
                </a:solidFill>
              </a:rPr>
              <a:t>→ Harmoniser les dispositifs BAFA à l’échelle de l’EPCI</a:t>
            </a:r>
          </a:p>
        </p:txBody>
      </p:sp>
    </p:spTree>
    <p:extLst>
      <p:ext uri="{BB962C8B-B14F-4D97-AF65-F5344CB8AC3E}">
        <p14:creationId xmlns:p14="http://schemas.microsoft.com/office/powerpoint/2010/main" val="2213954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CustomShape 1"/>
          <p:cNvSpPr/>
          <p:nvPr/>
        </p:nvSpPr>
        <p:spPr>
          <a:xfrm>
            <a:off x="333833" y="149115"/>
            <a:ext cx="8228520" cy="755470"/>
          </a:xfrm>
          <a:prstGeom prst="rect">
            <a:avLst/>
          </a:prstGeom>
          <a:noFill/>
          <a:ln>
            <a:noFill/>
          </a:ln>
        </p:spPr>
        <p:style>
          <a:lnRef idx="0">
            <a:scrgbClr r="0" g="0" b="0"/>
          </a:lnRef>
          <a:fillRef idx="0">
            <a:scrgbClr r="0" g="0" b="0"/>
          </a:fillRef>
          <a:effectRef idx="0">
            <a:scrgbClr r="0" g="0" b="0"/>
          </a:effectRef>
          <a:fontRef idx="minor"/>
        </p:style>
        <p:txBody>
          <a:bodyPr lIns="0" tIns="45000" rIns="0" bIns="0" anchor="b"/>
          <a:lstStyle/>
          <a:p>
            <a:pPr>
              <a:lnSpc>
                <a:spcPct val="100000"/>
              </a:lnSpc>
            </a:pPr>
            <a:r>
              <a:rPr lang="fr-FR" sz="3200" dirty="0">
                <a:solidFill>
                  <a:srgbClr val="21B2C9"/>
                </a:solidFill>
                <a:latin typeface="Calibri"/>
              </a:rPr>
              <a:t>Commission Enfance jeunesse Culture et Loisirs</a:t>
            </a:r>
            <a:endParaRPr sz="3200" dirty="0"/>
          </a:p>
        </p:txBody>
      </p:sp>
      <p:sp>
        <p:nvSpPr>
          <p:cNvPr id="44" name="CustomShape 2"/>
          <p:cNvSpPr/>
          <p:nvPr/>
        </p:nvSpPr>
        <p:spPr>
          <a:xfrm>
            <a:off x="333833" y="1469388"/>
            <a:ext cx="8810167" cy="4861762"/>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dirty="0"/>
          </a:p>
          <a:p>
            <a:pPr>
              <a:lnSpc>
                <a:spcPct val="100000"/>
              </a:lnSpc>
            </a:pPr>
            <a:endParaRPr dirty="0"/>
          </a:p>
        </p:txBody>
      </p:sp>
      <p:sp>
        <p:nvSpPr>
          <p:cNvPr id="45" name="CustomShape 3"/>
          <p:cNvSpPr/>
          <p:nvPr/>
        </p:nvSpPr>
        <p:spPr>
          <a:xfrm>
            <a:off x="7924680" y="6356520"/>
            <a:ext cx="761040" cy="363960"/>
          </a:xfrm>
          <a:prstGeom prst="rect">
            <a:avLst/>
          </a:prstGeom>
          <a:noFill/>
          <a:ln>
            <a:noFill/>
          </a:ln>
        </p:spPr>
        <p:style>
          <a:lnRef idx="0">
            <a:scrgbClr r="0" g="0" b="0"/>
          </a:lnRef>
          <a:fillRef idx="0">
            <a:scrgbClr r="0" g="0" b="0"/>
          </a:fillRef>
          <a:effectRef idx="0">
            <a:scrgbClr r="0" g="0" b="0"/>
          </a:effectRef>
          <a:fontRef idx="minor"/>
        </p:style>
        <p:txBody>
          <a:bodyPr lIns="0" tIns="0" rIns="0" bIns="0" anchor="b"/>
          <a:lstStyle/>
          <a:p>
            <a:pPr algn="r">
              <a:lnSpc>
                <a:spcPct val="100000"/>
              </a:lnSpc>
            </a:pPr>
            <a:fld id="{FC296BD4-2C74-498F-9AAC-614A540377B7}" type="slidenum">
              <a:rPr lang="fr-FR" sz="1200" strike="noStrike">
                <a:solidFill>
                  <a:srgbClr val="035C75"/>
                </a:solidFill>
                <a:latin typeface="Constantia"/>
                <a:ea typeface="DejaVu Sans"/>
              </a:rPr>
              <a:t>2</a:t>
            </a:fld>
            <a:endParaRPr/>
          </a:p>
        </p:txBody>
      </p:sp>
      <p:sp>
        <p:nvSpPr>
          <p:cNvPr id="3" name="ZoneTexte 2">
            <a:extLst>
              <a:ext uri="{FF2B5EF4-FFF2-40B4-BE49-F238E27FC236}">
                <a16:creationId xmlns:a16="http://schemas.microsoft.com/office/drawing/2014/main" id="{0903A7B6-722F-CF7F-0E90-5782A87DDB2B}"/>
              </a:ext>
            </a:extLst>
          </p:cNvPr>
          <p:cNvSpPr txBox="1"/>
          <p:nvPr/>
        </p:nvSpPr>
        <p:spPr>
          <a:xfrm>
            <a:off x="356959" y="929955"/>
            <a:ext cx="8430082" cy="6047809"/>
          </a:xfrm>
          <a:prstGeom prst="rect">
            <a:avLst/>
          </a:prstGeom>
          <a:noFill/>
        </p:spPr>
        <p:txBody>
          <a:bodyPr wrap="square" rtlCol="0">
            <a:spAutoFit/>
          </a:bodyPr>
          <a:lstStyle/>
          <a:p>
            <a:pPr>
              <a:spcAft>
                <a:spcPts val="1800"/>
              </a:spcAft>
            </a:pPr>
            <a:r>
              <a:rPr lang="fr-FR" u="sng" dirty="0"/>
              <a:t>Personnes présentes</a:t>
            </a:r>
          </a:p>
          <a:p>
            <a:r>
              <a:rPr lang="fr-FR" dirty="0"/>
              <a:t>Yves le </a:t>
            </a:r>
            <a:r>
              <a:rPr lang="fr-FR" dirty="0" err="1"/>
              <a:t>Moigne</a:t>
            </a:r>
            <a:r>
              <a:rPr lang="fr-FR" dirty="0"/>
              <a:t> – vice président, élu </a:t>
            </a:r>
            <a:r>
              <a:rPr lang="fr-FR" dirty="0" err="1"/>
              <a:t>Telgruc-sur-mer</a:t>
            </a:r>
            <a:endParaRPr lang="fr-FR" dirty="0"/>
          </a:p>
          <a:p>
            <a:r>
              <a:rPr lang="fr-FR" dirty="0"/>
              <a:t>Dominique Le </a:t>
            </a:r>
            <a:r>
              <a:rPr lang="fr-FR" dirty="0" err="1"/>
              <a:t>Guillois</a:t>
            </a:r>
            <a:r>
              <a:rPr lang="fr-FR" dirty="0"/>
              <a:t> – élu Crozon</a:t>
            </a:r>
          </a:p>
          <a:p>
            <a:r>
              <a:rPr lang="fr-FR" dirty="0"/>
              <a:t>Christelle </a:t>
            </a:r>
            <a:r>
              <a:rPr lang="fr-FR" dirty="0" err="1"/>
              <a:t>Gaouyère</a:t>
            </a:r>
            <a:r>
              <a:rPr lang="fr-FR" dirty="0"/>
              <a:t> – élu Lanvéoc</a:t>
            </a:r>
          </a:p>
          <a:p>
            <a:r>
              <a:rPr lang="fr-FR" dirty="0"/>
              <a:t>Aurélie Le Bot – élu </a:t>
            </a:r>
            <a:r>
              <a:rPr lang="fr-FR" dirty="0" err="1"/>
              <a:t>Pont-de-Buis-Lès-Quimerc’h</a:t>
            </a:r>
            <a:endParaRPr lang="fr-FR" dirty="0"/>
          </a:p>
          <a:p>
            <a:r>
              <a:rPr lang="fr-FR" dirty="0"/>
              <a:t>Marie-Claire </a:t>
            </a:r>
            <a:r>
              <a:rPr lang="fr-FR" dirty="0" err="1"/>
              <a:t>Cariou</a:t>
            </a:r>
            <a:r>
              <a:rPr lang="fr-FR" dirty="0"/>
              <a:t> – élu Landévennec</a:t>
            </a:r>
          </a:p>
          <a:p>
            <a:r>
              <a:rPr lang="fr-FR" dirty="0"/>
              <a:t>Audrey </a:t>
            </a:r>
            <a:r>
              <a:rPr lang="fr-FR" dirty="0" err="1"/>
              <a:t>Baton</a:t>
            </a:r>
            <a:r>
              <a:rPr lang="fr-FR" dirty="0"/>
              <a:t> – élu Roscanvel</a:t>
            </a:r>
          </a:p>
          <a:p>
            <a:r>
              <a:rPr lang="fr-FR" dirty="0"/>
              <a:t>Hubert Le Brenn – DGS CCPCAM</a:t>
            </a:r>
          </a:p>
          <a:p>
            <a:r>
              <a:rPr lang="fr-FR" dirty="0"/>
              <a:t>Aurélie Cabon – Chargé CTG CCPCAM</a:t>
            </a:r>
          </a:p>
          <a:p>
            <a:endParaRPr lang="fr-FR" dirty="0"/>
          </a:p>
          <a:p>
            <a:r>
              <a:rPr lang="fr-FR" dirty="0"/>
              <a:t>En début de réunion, présence de Mélanie Messager, chargée CTG en charge de l’enfance jeunesse, la parentalité, la culture et les loisirs.</a:t>
            </a:r>
            <a:endParaRPr lang="fr-FR" sz="3200" dirty="0"/>
          </a:p>
          <a:p>
            <a:pPr>
              <a:spcBef>
                <a:spcPts val="1200"/>
              </a:spcBef>
            </a:pPr>
            <a:r>
              <a:rPr lang="fr-FR" u="sng" dirty="0"/>
              <a:t>Personnes excusées</a:t>
            </a:r>
          </a:p>
          <a:p>
            <a:r>
              <a:rPr lang="fr-FR" dirty="0"/>
              <a:t>Magali </a:t>
            </a:r>
            <a:r>
              <a:rPr lang="fr-FR" dirty="0" err="1"/>
              <a:t>Chessé</a:t>
            </a:r>
            <a:r>
              <a:rPr lang="fr-FR" dirty="0"/>
              <a:t> – élu Argol</a:t>
            </a:r>
          </a:p>
          <a:p>
            <a:r>
              <a:rPr lang="fr-FR" dirty="0"/>
              <a:t>Ludovic </a:t>
            </a:r>
            <a:r>
              <a:rPr lang="fr-FR" dirty="0" err="1"/>
              <a:t>Lassagne</a:t>
            </a:r>
            <a:r>
              <a:rPr lang="fr-FR" dirty="0"/>
              <a:t> – élu au Faou</a:t>
            </a:r>
          </a:p>
          <a:p>
            <a:r>
              <a:rPr lang="fr-FR" dirty="0"/>
              <a:t>Martine Le </a:t>
            </a:r>
            <a:r>
              <a:rPr lang="fr-FR" dirty="0" err="1"/>
              <a:t>Guirriec</a:t>
            </a:r>
            <a:r>
              <a:rPr lang="fr-FR" dirty="0"/>
              <a:t> – élu Rosnoën</a:t>
            </a:r>
          </a:p>
          <a:p>
            <a:r>
              <a:rPr lang="fr-FR" dirty="0"/>
              <a:t>Muriel Le </a:t>
            </a:r>
            <a:r>
              <a:rPr lang="fr-FR" dirty="0" err="1"/>
              <a:t>Mérour</a:t>
            </a:r>
            <a:r>
              <a:rPr lang="fr-FR" dirty="0"/>
              <a:t> – élu </a:t>
            </a:r>
            <a:r>
              <a:rPr lang="fr-FR" dirty="0" err="1"/>
              <a:t>Camaret-sur-mer</a:t>
            </a:r>
            <a:endParaRPr lang="fr-FR" dirty="0"/>
          </a:p>
          <a:p>
            <a:endParaRPr lang="fr-FR" sz="2800" dirty="0"/>
          </a:p>
          <a:p>
            <a:endParaRPr lang="fr-FR" sz="2800" dirty="0"/>
          </a:p>
        </p:txBody>
      </p:sp>
    </p:spTree>
    <p:extLst>
      <p:ext uri="{BB962C8B-B14F-4D97-AF65-F5344CB8AC3E}">
        <p14:creationId xmlns:p14="http://schemas.microsoft.com/office/powerpoint/2010/main" val="379653278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idx="4294967295"/>
          </p:nvPr>
        </p:nvSpPr>
        <p:spPr>
          <a:xfrm>
            <a:off x="392654" y="193820"/>
            <a:ext cx="8358692" cy="702366"/>
          </a:xfrm>
          <a:solidFill>
            <a:schemeClr val="bg2"/>
          </a:solidFill>
        </p:spPr>
        <p:txBody>
          <a:bodyPr>
            <a:normAutofit/>
          </a:bodyPr>
          <a:lstStyle/>
          <a:p>
            <a:r>
              <a:rPr lang="fr-FR" sz="3200" dirty="0"/>
              <a:t>Financement des BAFA</a:t>
            </a:r>
          </a:p>
        </p:txBody>
      </p:sp>
      <p:sp>
        <p:nvSpPr>
          <p:cNvPr id="4" name="ZoneTexte 3">
            <a:extLst>
              <a:ext uri="{FF2B5EF4-FFF2-40B4-BE49-F238E27FC236}">
                <a16:creationId xmlns:a16="http://schemas.microsoft.com/office/drawing/2014/main" id="{AAA10DEA-79C0-06D7-6022-C51F9179243A}"/>
              </a:ext>
            </a:extLst>
          </p:cNvPr>
          <p:cNvSpPr txBox="1"/>
          <p:nvPr/>
        </p:nvSpPr>
        <p:spPr>
          <a:xfrm>
            <a:off x="464458" y="954925"/>
            <a:ext cx="8358692" cy="5709255"/>
          </a:xfrm>
          <a:prstGeom prst="rect">
            <a:avLst/>
          </a:prstGeom>
          <a:noFill/>
        </p:spPr>
        <p:txBody>
          <a:bodyPr wrap="square" rtlCol="0">
            <a:spAutoFit/>
          </a:bodyPr>
          <a:lstStyle/>
          <a:p>
            <a:pPr>
              <a:spcAft>
                <a:spcPts val="600"/>
              </a:spcAft>
            </a:pPr>
            <a:r>
              <a:rPr lang="fr-FR" sz="2400" b="1" dirty="0">
                <a:solidFill>
                  <a:srgbClr val="002060"/>
                </a:solidFill>
              </a:rPr>
              <a:t>1/ Organisation actuelle</a:t>
            </a:r>
          </a:p>
          <a:p>
            <a:pPr>
              <a:spcAft>
                <a:spcPts val="600"/>
              </a:spcAft>
            </a:pPr>
            <a:r>
              <a:rPr lang="fr-FR" sz="2400" dirty="0">
                <a:solidFill>
                  <a:srgbClr val="002060"/>
                </a:solidFill>
              </a:rPr>
              <a:t>Une organisation basée sur l’ancienne répartition des postes de Coordinateur jeunesse :</a:t>
            </a:r>
          </a:p>
          <a:p>
            <a:pPr marL="342900" indent="-342900">
              <a:spcAft>
                <a:spcPts val="600"/>
              </a:spcAft>
              <a:buFontTx/>
              <a:buChar char="-"/>
            </a:pPr>
            <a:r>
              <a:rPr lang="fr-FR" sz="2400" u="sng" dirty="0">
                <a:solidFill>
                  <a:srgbClr val="002060"/>
                </a:solidFill>
              </a:rPr>
              <a:t>Côté Presqu’île </a:t>
            </a:r>
            <a:r>
              <a:rPr lang="fr-FR" sz="2400" dirty="0">
                <a:solidFill>
                  <a:srgbClr val="002060"/>
                </a:solidFill>
              </a:rPr>
              <a:t>: un financement de 10 formations BAFA selon la répartition suivante : ½ CAF _ ½ Communes selon une clé de répartition basée sur le nombre d’enfants de -17 ans</a:t>
            </a:r>
          </a:p>
          <a:p>
            <a:pPr>
              <a:spcAft>
                <a:spcPts val="600"/>
              </a:spcAft>
            </a:pPr>
            <a:r>
              <a:rPr lang="fr-FR" sz="2400" dirty="0">
                <a:solidFill>
                  <a:srgbClr val="002060"/>
                </a:solidFill>
              </a:rPr>
              <a:t>→ gestion des demandes par la communauté de communes.</a:t>
            </a:r>
          </a:p>
          <a:p>
            <a:pPr marL="342900" indent="-342900">
              <a:spcAft>
                <a:spcPts val="600"/>
              </a:spcAft>
              <a:buFontTx/>
              <a:buChar char="-"/>
            </a:pPr>
            <a:r>
              <a:rPr lang="fr-FR" sz="2400" u="sng" dirty="0">
                <a:solidFill>
                  <a:srgbClr val="002060"/>
                </a:solidFill>
              </a:rPr>
              <a:t>Côté Aulne maritime </a:t>
            </a:r>
            <a:r>
              <a:rPr lang="fr-FR" sz="2400" dirty="0">
                <a:solidFill>
                  <a:srgbClr val="002060"/>
                </a:solidFill>
              </a:rPr>
              <a:t>: un financement de 2 formations BAFA : ½ CAF et ½ la commune de </a:t>
            </a:r>
            <a:r>
              <a:rPr lang="fr-FR" sz="2400" dirty="0" err="1">
                <a:solidFill>
                  <a:srgbClr val="002060"/>
                </a:solidFill>
              </a:rPr>
              <a:t>Pont-de-Buis-Lès-Quimerc’h</a:t>
            </a:r>
            <a:r>
              <a:rPr lang="fr-FR" sz="2400" dirty="0">
                <a:solidFill>
                  <a:srgbClr val="002060"/>
                </a:solidFill>
              </a:rPr>
              <a:t>. </a:t>
            </a:r>
          </a:p>
          <a:p>
            <a:pPr>
              <a:spcAft>
                <a:spcPts val="600"/>
              </a:spcAft>
            </a:pPr>
            <a:r>
              <a:rPr lang="fr-FR" sz="2400" dirty="0">
                <a:solidFill>
                  <a:srgbClr val="002060"/>
                </a:solidFill>
              </a:rPr>
              <a:t>Deux communes non couvert par le dispositif : Rosnoën et Le Faou.</a:t>
            </a:r>
          </a:p>
          <a:p>
            <a:pPr>
              <a:spcAft>
                <a:spcPts val="600"/>
              </a:spcAft>
            </a:pPr>
            <a:r>
              <a:rPr lang="fr-FR" sz="2400" dirty="0">
                <a:solidFill>
                  <a:srgbClr val="002060"/>
                </a:solidFill>
              </a:rPr>
              <a:t>→ Une souplesse dans le fonctionnement pour répondre au maximum aux demandes.</a:t>
            </a:r>
          </a:p>
          <a:p>
            <a:endParaRPr lang="fr-FR" dirty="0"/>
          </a:p>
        </p:txBody>
      </p:sp>
    </p:spTree>
    <p:extLst>
      <p:ext uri="{BB962C8B-B14F-4D97-AF65-F5344CB8AC3E}">
        <p14:creationId xmlns:p14="http://schemas.microsoft.com/office/powerpoint/2010/main" val="26845645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idx="4294967295"/>
          </p:nvPr>
        </p:nvSpPr>
        <p:spPr>
          <a:xfrm>
            <a:off x="392654" y="193820"/>
            <a:ext cx="8358692" cy="702366"/>
          </a:xfrm>
          <a:solidFill>
            <a:schemeClr val="bg2"/>
          </a:solidFill>
        </p:spPr>
        <p:txBody>
          <a:bodyPr>
            <a:normAutofit/>
          </a:bodyPr>
          <a:lstStyle/>
          <a:p>
            <a:r>
              <a:rPr lang="fr-FR" sz="3200" dirty="0"/>
              <a:t>Financement des BAFA</a:t>
            </a:r>
          </a:p>
        </p:txBody>
      </p:sp>
      <p:sp>
        <p:nvSpPr>
          <p:cNvPr id="4" name="ZoneTexte 3">
            <a:extLst>
              <a:ext uri="{FF2B5EF4-FFF2-40B4-BE49-F238E27FC236}">
                <a16:creationId xmlns:a16="http://schemas.microsoft.com/office/drawing/2014/main" id="{AAA10DEA-79C0-06D7-6022-C51F9179243A}"/>
              </a:ext>
            </a:extLst>
          </p:cNvPr>
          <p:cNvSpPr txBox="1"/>
          <p:nvPr/>
        </p:nvSpPr>
        <p:spPr>
          <a:xfrm>
            <a:off x="392654" y="1247157"/>
            <a:ext cx="8358692" cy="4616648"/>
          </a:xfrm>
          <a:prstGeom prst="rect">
            <a:avLst/>
          </a:prstGeom>
          <a:noFill/>
        </p:spPr>
        <p:txBody>
          <a:bodyPr wrap="square" rtlCol="0">
            <a:spAutoFit/>
          </a:bodyPr>
          <a:lstStyle/>
          <a:p>
            <a:pPr>
              <a:spcAft>
                <a:spcPts val="600"/>
              </a:spcAft>
            </a:pPr>
            <a:r>
              <a:rPr lang="fr-FR" sz="2400" b="1" dirty="0">
                <a:solidFill>
                  <a:srgbClr val="002060"/>
                </a:solidFill>
              </a:rPr>
              <a:t>2/ Objectif : harmoniser le financement de la formation BAFA</a:t>
            </a:r>
          </a:p>
          <a:p>
            <a:pPr>
              <a:spcAft>
                <a:spcPts val="600"/>
              </a:spcAft>
            </a:pPr>
            <a:r>
              <a:rPr lang="fr-FR" sz="2400" dirty="0">
                <a:solidFill>
                  <a:srgbClr val="002060"/>
                </a:solidFill>
              </a:rPr>
              <a:t>- Couvrir l’ensemble du territoire</a:t>
            </a:r>
          </a:p>
          <a:p>
            <a:pPr marL="342900" indent="-342900">
              <a:spcAft>
                <a:spcPts val="600"/>
              </a:spcAft>
              <a:buFontTx/>
              <a:buChar char="-"/>
            </a:pPr>
            <a:r>
              <a:rPr lang="fr-FR" sz="2400" dirty="0">
                <a:solidFill>
                  <a:srgbClr val="002060"/>
                </a:solidFill>
              </a:rPr>
              <a:t>Renforcer les équipes des ALSH et ainsi répondre aux difficultés de recrutement.</a:t>
            </a:r>
          </a:p>
          <a:p>
            <a:pPr marL="285750" indent="-285750">
              <a:spcAft>
                <a:spcPts val="600"/>
              </a:spcAft>
              <a:buFontTx/>
              <a:buChar char="-"/>
            </a:pPr>
            <a:r>
              <a:rPr lang="fr-FR" sz="2400" b="1" dirty="0">
                <a:solidFill>
                  <a:srgbClr val="002060"/>
                </a:solidFill>
              </a:rPr>
              <a:t>Proposition : </a:t>
            </a:r>
          </a:p>
          <a:p>
            <a:pPr>
              <a:spcAft>
                <a:spcPts val="600"/>
              </a:spcAft>
            </a:pPr>
            <a:r>
              <a:rPr lang="fr-FR" sz="2400" dirty="0">
                <a:solidFill>
                  <a:srgbClr val="002060"/>
                </a:solidFill>
              </a:rPr>
              <a:t>Centraliser la gestion de la financement des BAFA au niveau de la communauté de communes suivant la clé de répartition déjà en place côté Presqu’île de Crozon pour toutes les communes</a:t>
            </a:r>
          </a:p>
          <a:p>
            <a:pPr>
              <a:spcAft>
                <a:spcPts val="600"/>
              </a:spcAft>
            </a:pPr>
            <a:r>
              <a:rPr lang="fr-FR" sz="2400" dirty="0">
                <a:solidFill>
                  <a:srgbClr val="002060"/>
                </a:solidFill>
              </a:rPr>
              <a:t>Impact:</a:t>
            </a:r>
          </a:p>
          <a:p>
            <a:pPr marL="285750" indent="-285750">
              <a:spcAft>
                <a:spcPts val="600"/>
              </a:spcAft>
              <a:buFontTx/>
              <a:buChar char="-"/>
            </a:pPr>
            <a:r>
              <a:rPr lang="fr-FR" sz="2400" dirty="0">
                <a:solidFill>
                  <a:srgbClr val="002060"/>
                </a:solidFill>
              </a:rPr>
              <a:t>Une égalité territoriale : l’ensemble du territoire couvert et participation de toutes les communes.</a:t>
            </a:r>
          </a:p>
        </p:txBody>
      </p:sp>
    </p:spTree>
    <p:extLst>
      <p:ext uri="{BB962C8B-B14F-4D97-AF65-F5344CB8AC3E}">
        <p14:creationId xmlns:p14="http://schemas.microsoft.com/office/powerpoint/2010/main" val="36164133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idx="4294967295"/>
          </p:nvPr>
        </p:nvSpPr>
        <p:spPr>
          <a:xfrm>
            <a:off x="392654" y="193820"/>
            <a:ext cx="8358692" cy="702366"/>
          </a:xfrm>
          <a:solidFill>
            <a:schemeClr val="bg2"/>
          </a:solidFill>
        </p:spPr>
        <p:txBody>
          <a:bodyPr>
            <a:normAutofit/>
          </a:bodyPr>
          <a:lstStyle/>
          <a:p>
            <a:r>
              <a:rPr lang="fr-FR" sz="3200" dirty="0"/>
              <a:t>Financement des BAFA</a:t>
            </a:r>
          </a:p>
        </p:txBody>
      </p:sp>
      <p:graphicFrame>
        <p:nvGraphicFramePr>
          <p:cNvPr id="3" name="Tableau 2">
            <a:extLst>
              <a:ext uri="{FF2B5EF4-FFF2-40B4-BE49-F238E27FC236}">
                <a16:creationId xmlns:a16="http://schemas.microsoft.com/office/drawing/2014/main" id="{B9102CA5-A3CE-D8C9-032D-B2ADDD17FC67}"/>
              </a:ext>
            </a:extLst>
          </p:cNvPr>
          <p:cNvGraphicFramePr>
            <a:graphicFrameLocks noGrp="1"/>
          </p:cNvGraphicFramePr>
          <p:nvPr>
            <p:extLst>
              <p:ext uri="{D42A27DB-BD31-4B8C-83A1-F6EECF244321}">
                <p14:modId xmlns:p14="http://schemas.microsoft.com/office/powerpoint/2010/main" val="153602647"/>
              </p:ext>
            </p:extLst>
          </p:nvPr>
        </p:nvGraphicFramePr>
        <p:xfrm>
          <a:off x="633660" y="1283086"/>
          <a:ext cx="7924414" cy="4522911"/>
        </p:xfrm>
        <a:graphic>
          <a:graphicData uri="http://schemas.openxmlformats.org/drawingml/2006/table">
            <a:tbl>
              <a:tblPr/>
              <a:tblGrid>
                <a:gridCol w="1379003">
                  <a:extLst>
                    <a:ext uri="{9D8B030D-6E8A-4147-A177-3AD203B41FA5}">
                      <a16:colId xmlns:a16="http://schemas.microsoft.com/office/drawing/2014/main" val="4073020993"/>
                    </a:ext>
                  </a:extLst>
                </a:gridCol>
                <a:gridCol w="806037">
                  <a:extLst>
                    <a:ext uri="{9D8B030D-6E8A-4147-A177-3AD203B41FA5}">
                      <a16:colId xmlns:a16="http://schemas.microsoft.com/office/drawing/2014/main" val="4271434016"/>
                    </a:ext>
                  </a:extLst>
                </a:gridCol>
                <a:gridCol w="806037">
                  <a:extLst>
                    <a:ext uri="{9D8B030D-6E8A-4147-A177-3AD203B41FA5}">
                      <a16:colId xmlns:a16="http://schemas.microsoft.com/office/drawing/2014/main" val="3540369142"/>
                    </a:ext>
                  </a:extLst>
                </a:gridCol>
                <a:gridCol w="806037">
                  <a:extLst>
                    <a:ext uri="{9D8B030D-6E8A-4147-A177-3AD203B41FA5}">
                      <a16:colId xmlns:a16="http://schemas.microsoft.com/office/drawing/2014/main" val="476844055"/>
                    </a:ext>
                  </a:extLst>
                </a:gridCol>
                <a:gridCol w="806037">
                  <a:extLst>
                    <a:ext uri="{9D8B030D-6E8A-4147-A177-3AD203B41FA5}">
                      <a16:colId xmlns:a16="http://schemas.microsoft.com/office/drawing/2014/main" val="1163777007"/>
                    </a:ext>
                  </a:extLst>
                </a:gridCol>
                <a:gridCol w="1311025">
                  <a:extLst>
                    <a:ext uri="{9D8B030D-6E8A-4147-A177-3AD203B41FA5}">
                      <a16:colId xmlns:a16="http://schemas.microsoft.com/office/drawing/2014/main" val="1746756952"/>
                    </a:ext>
                  </a:extLst>
                </a:gridCol>
                <a:gridCol w="2010238">
                  <a:extLst>
                    <a:ext uri="{9D8B030D-6E8A-4147-A177-3AD203B41FA5}">
                      <a16:colId xmlns:a16="http://schemas.microsoft.com/office/drawing/2014/main" val="1139471460"/>
                    </a:ext>
                  </a:extLst>
                </a:gridCol>
              </a:tblGrid>
              <a:tr h="281218">
                <a:tc gridSpan="7">
                  <a:txBody>
                    <a:bodyPr/>
                    <a:lstStyle/>
                    <a:p>
                      <a:pPr algn="ctr" fontAlgn="ctr"/>
                      <a:r>
                        <a:rPr lang="fr-FR" sz="1600" b="1" i="0" u="none" strike="noStrike">
                          <a:solidFill>
                            <a:srgbClr val="000000"/>
                          </a:solidFill>
                          <a:effectLst/>
                          <a:latin typeface="Calibri" panose="020F0502020204030204" pitchFamily="34" charset="0"/>
                        </a:rPr>
                        <a:t>COMMUNAUTE DE COMMUNES-Clé de répartition Formation BAFA 2022                                                                           </a:t>
                      </a:r>
                    </a:p>
                  </a:txBody>
                  <a:tcPr marL="6761" marR="6761" marT="6761"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63353399"/>
                  </a:ext>
                </a:extLst>
              </a:tr>
              <a:tr h="599364">
                <a:tc gridSpan="7">
                  <a:txBody>
                    <a:bodyPr/>
                    <a:lstStyle/>
                    <a:p>
                      <a:pPr algn="ctr" fontAlgn="ctr"/>
                      <a:r>
                        <a:rPr lang="fr-FR" sz="1100" b="1" i="0" u="none" strike="noStrike">
                          <a:solidFill>
                            <a:srgbClr val="000000"/>
                          </a:solidFill>
                          <a:effectLst/>
                          <a:latin typeface="Calibri" panose="020F0502020204030204" pitchFamily="34" charset="0"/>
                        </a:rPr>
                        <a:t>Rappel : financement de 12 formations BAFA prise en charge 1/2 CAF _ 1/2 communes via une clé de répartition basée sur les enfants de - de 17 ans </a:t>
                      </a:r>
                    </a:p>
                  </a:txBody>
                  <a:tcPr marL="6761" marR="6761" marT="6761"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7087872"/>
                  </a:ext>
                </a:extLst>
              </a:tr>
              <a:tr h="189672">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3876301"/>
                  </a:ext>
                </a:extLst>
              </a:tr>
              <a:tr h="349625">
                <a:tc>
                  <a:txBody>
                    <a:bodyPr/>
                    <a:lstStyle/>
                    <a:p>
                      <a:pPr algn="ctr" fontAlgn="ctr"/>
                      <a:r>
                        <a:rPr lang="fr-FR" sz="1000" b="1" i="0" u="none" strike="noStrike">
                          <a:solidFill>
                            <a:srgbClr val="000000"/>
                          </a:solidFill>
                          <a:effectLst/>
                          <a:latin typeface="Calibri" panose="020F0502020204030204" pitchFamily="34" charset="0"/>
                        </a:rPr>
                        <a:t>COMMUNES</a:t>
                      </a:r>
                    </a:p>
                  </a:txBody>
                  <a:tcPr marL="6761" marR="6761" marT="67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fontAlgn="ctr"/>
                      <a:r>
                        <a:rPr lang="fr-FR" sz="1000" b="1" i="0" u="none" strike="noStrike">
                          <a:solidFill>
                            <a:srgbClr val="000000"/>
                          </a:solidFill>
                          <a:effectLst/>
                          <a:latin typeface="Calibri" panose="020F0502020204030204" pitchFamily="34" charset="0"/>
                        </a:rPr>
                        <a:t>POPULATION*</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gridSpan="2">
                  <a:txBody>
                    <a:bodyPr/>
                    <a:lstStyle/>
                    <a:p>
                      <a:pPr algn="ctr" fontAlgn="ctr"/>
                      <a:r>
                        <a:rPr lang="fr-FR" sz="1000" b="1" i="0" u="none" strike="noStrike">
                          <a:solidFill>
                            <a:srgbClr val="000000"/>
                          </a:solidFill>
                          <a:effectLst/>
                          <a:latin typeface="Calibri" panose="020F0502020204030204" pitchFamily="34" charset="0"/>
                        </a:rPr>
                        <a:t>ENF. - 17 ans**</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a:txBody>
                    <a:bodyPr/>
                    <a:lstStyle/>
                    <a:p>
                      <a:pPr algn="ctr" fontAlgn="ctr"/>
                      <a:r>
                        <a:rPr lang="fr-FR" sz="1000" b="1" i="0" u="none" strike="noStrike">
                          <a:solidFill>
                            <a:srgbClr val="000000"/>
                          </a:solidFill>
                          <a:effectLst/>
                          <a:latin typeface="Calibri" panose="020F0502020204030204" pitchFamily="34" charset="0"/>
                        </a:rPr>
                        <a:t>% COMMUNES***</a:t>
                      </a:r>
                    </a:p>
                  </a:txBody>
                  <a:tcPr marL="6761" marR="6761" marT="6761"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00" b="1" i="0" u="none" strike="noStrike">
                          <a:solidFill>
                            <a:srgbClr val="000000"/>
                          </a:solidFill>
                          <a:effectLst/>
                          <a:latin typeface="Calibri" panose="020F0502020204030204" pitchFamily="34" charset="0"/>
                        </a:rPr>
                        <a:t>TOTAL CHARGES COMMUNES****</a:t>
                      </a:r>
                    </a:p>
                  </a:txBody>
                  <a:tcPr marL="6761" marR="6761" marT="676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83991945"/>
                  </a:ext>
                </a:extLst>
              </a:tr>
              <a:tr h="182085">
                <a:tc>
                  <a:txBody>
                    <a:bodyPr/>
                    <a:lstStyle/>
                    <a:p>
                      <a:pPr algn="ctr" fontAlgn="ctr"/>
                      <a:r>
                        <a:rPr lang="fr-FR" sz="1000" b="1" i="0" u="none" strike="noStrike">
                          <a:solidFill>
                            <a:srgbClr val="000000"/>
                          </a:solidFill>
                          <a:effectLst/>
                          <a:latin typeface="Calibri" panose="020F0502020204030204" pitchFamily="34" charset="0"/>
                        </a:rPr>
                        <a:t>ARGOL</a:t>
                      </a:r>
                    </a:p>
                  </a:txBody>
                  <a:tcPr marL="6761" marR="6761" marT="67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998</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4,45%</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169</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4,58%</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4,51%</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a:solidFill>
                            <a:srgbClr val="000000"/>
                          </a:solidFill>
                          <a:effectLst/>
                          <a:latin typeface="Calibri" panose="020F0502020204030204" pitchFamily="34" charset="0"/>
                        </a:rPr>
                        <a:t>148,95 €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992590788"/>
                  </a:ext>
                </a:extLst>
              </a:tr>
              <a:tr h="182085">
                <a:tc>
                  <a:txBody>
                    <a:bodyPr/>
                    <a:lstStyle/>
                    <a:p>
                      <a:pPr algn="ctr" fontAlgn="ctr"/>
                      <a:r>
                        <a:rPr lang="fr-FR" sz="1000" b="1" i="0" u="none" strike="noStrike">
                          <a:solidFill>
                            <a:srgbClr val="000000"/>
                          </a:solidFill>
                          <a:effectLst/>
                          <a:latin typeface="Calibri" panose="020F0502020204030204" pitchFamily="34" charset="0"/>
                        </a:rPr>
                        <a:t>CAMARET/MER</a:t>
                      </a:r>
                    </a:p>
                  </a:txBody>
                  <a:tcPr marL="6761" marR="6761" marT="67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2466</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10,99%</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269</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7,29%</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9,14%</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a:solidFill>
                            <a:srgbClr val="000000"/>
                          </a:solidFill>
                          <a:effectLst/>
                          <a:latin typeface="Calibri" panose="020F0502020204030204" pitchFamily="34" charset="0"/>
                        </a:rPr>
                        <a:t>301,61 €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469067683"/>
                  </a:ext>
                </a:extLst>
              </a:tr>
              <a:tr h="182085">
                <a:tc>
                  <a:txBody>
                    <a:bodyPr/>
                    <a:lstStyle/>
                    <a:p>
                      <a:pPr algn="ctr" fontAlgn="ctr"/>
                      <a:r>
                        <a:rPr lang="fr-FR" sz="1000" b="1" i="0" u="none" strike="noStrike">
                          <a:solidFill>
                            <a:srgbClr val="000000"/>
                          </a:solidFill>
                          <a:effectLst/>
                          <a:latin typeface="Calibri" panose="020F0502020204030204" pitchFamily="34" charset="0"/>
                        </a:rPr>
                        <a:t>CROZON</a:t>
                      </a:r>
                    </a:p>
                  </a:txBody>
                  <a:tcPr marL="6761" marR="6761" marT="67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7386</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32,91%</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1087</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29,46%</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31,19%</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a:solidFill>
                            <a:srgbClr val="000000"/>
                          </a:solidFill>
                          <a:effectLst/>
                          <a:latin typeface="Calibri" panose="020F0502020204030204" pitchFamily="34" charset="0"/>
                        </a:rPr>
                        <a:t>1 029,15 €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048189550"/>
                  </a:ext>
                </a:extLst>
              </a:tr>
              <a:tr h="182085">
                <a:tc>
                  <a:txBody>
                    <a:bodyPr/>
                    <a:lstStyle/>
                    <a:p>
                      <a:pPr algn="ctr" fontAlgn="ctr"/>
                      <a:r>
                        <a:rPr lang="fr-FR" sz="1000" b="1" i="0" u="none" strike="noStrike">
                          <a:solidFill>
                            <a:srgbClr val="000000"/>
                          </a:solidFill>
                          <a:effectLst/>
                          <a:latin typeface="Calibri" panose="020F0502020204030204" pitchFamily="34" charset="0"/>
                        </a:rPr>
                        <a:t>LANDEVENNEC</a:t>
                      </a:r>
                    </a:p>
                  </a:txBody>
                  <a:tcPr marL="6761" marR="6761" marT="67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345</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1,54%</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37</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1,00%</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1,27%</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a:solidFill>
                            <a:srgbClr val="000000"/>
                          </a:solidFill>
                          <a:effectLst/>
                          <a:latin typeface="Calibri" panose="020F0502020204030204" pitchFamily="34" charset="0"/>
                        </a:rPr>
                        <a:t>41,91 €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931036842"/>
                  </a:ext>
                </a:extLst>
              </a:tr>
              <a:tr h="182085">
                <a:tc>
                  <a:txBody>
                    <a:bodyPr/>
                    <a:lstStyle/>
                    <a:p>
                      <a:pPr algn="ctr" fontAlgn="ctr"/>
                      <a:r>
                        <a:rPr lang="fr-FR" sz="1000" b="1" i="0" u="none" strike="noStrike">
                          <a:solidFill>
                            <a:srgbClr val="000000"/>
                          </a:solidFill>
                          <a:effectLst/>
                          <a:latin typeface="Calibri" panose="020F0502020204030204" pitchFamily="34" charset="0"/>
                        </a:rPr>
                        <a:t>LANVEOC</a:t>
                      </a:r>
                    </a:p>
                  </a:txBody>
                  <a:tcPr marL="6761" marR="6761" marT="67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1970</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8,78%</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382</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10,35%</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9,57%</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a:solidFill>
                            <a:srgbClr val="000000"/>
                          </a:solidFill>
                          <a:effectLst/>
                          <a:latin typeface="Calibri" panose="020F0502020204030204" pitchFamily="34" charset="0"/>
                        </a:rPr>
                        <a:t>315,67 €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617952335"/>
                  </a:ext>
                </a:extLst>
              </a:tr>
              <a:tr h="182085">
                <a:tc>
                  <a:txBody>
                    <a:bodyPr/>
                    <a:lstStyle/>
                    <a:p>
                      <a:pPr algn="ctr" fontAlgn="ctr"/>
                      <a:r>
                        <a:rPr lang="fr-FR" sz="1000" b="1" i="0" u="none" strike="noStrike">
                          <a:solidFill>
                            <a:srgbClr val="000000"/>
                          </a:solidFill>
                          <a:effectLst/>
                          <a:latin typeface="Calibri" panose="020F0502020204030204" pitchFamily="34" charset="0"/>
                        </a:rPr>
                        <a:t>LE FAOU</a:t>
                      </a:r>
                    </a:p>
                  </a:txBody>
                  <a:tcPr marL="6761" marR="6761" marT="67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1744</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7,77%</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349</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9,46%</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8,61%</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a:solidFill>
                            <a:srgbClr val="000000"/>
                          </a:solidFill>
                          <a:effectLst/>
                          <a:latin typeface="Calibri" panose="020F0502020204030204" pitchFamily="34" charset="0"/>
                        </a:rPr>
                        <a:t>284,29 €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2965930564"/>
                  </a:ext>
                </a:extLst>
              </a:tr>
              <a:tr h="182085">
                <a:tc>
                  <a:txBody>
                    <a:bodyPr/>
                    <a:lstStyle/>
                    <a:p>
                      <a:pPr algn="ctr" fontAlgn="ctr"/>
                      <a:r>
                        <a:rPr lang="fr-FR" sz="1000" b="1" i="0" u="none" strike="noStrike">
                          <a:solidFill>
                            <a:srgbClr val="000000"/>
                          </a:solidFill>
                          <a:effectLst/>
                          <a:latin typeface="Calibri" panose="020F0502020204030204" pitchFamily="34" charset="0"/>
                        </a:rPr>
                        <a:t>PONT-de-BUIS</a:t>
                      </a:r>
                    </a:p>
                  </a:txBody>
                  <a:tcPr marL="6761" marR="6761" marT="67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3639</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16,22%</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748</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20,27%</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18,24%</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a:solidFill>
                            <a:srgbClr val="000000"/>
                          </a:solidFill>
                          <a:effectLst/>
                          <a:latin typeface="Calibri" panose="020F0502020204030204" pitchFamily="34" charset="0"/>
                        </a:rPr>
                        <a:t>602,05 €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570015840"/>
                  </a:ext>
                </a:extLst>
              </a:tr>
              <a:tr h="182085">
                <a:tc>
                  <a:txBody>
                    <a:bodyPr/>
                    <a:lstStyle/>
                    <a:p>
                      <a:pPr algn="ctr" fontAlgn="ctr"/>
                      <a:r>
                        <a:rPr lang="fr-FR" sz="1000" b="1" i="0" u="none" strike="noStrike">
                          <a:solidFill>
                            <a:srgbClr val="000000"/>
                          </a:solidFill>
                          <a:effectLst/>
                          <a:latin typeface="Calibri" panose="020F0502020204030204" pitchFamily="34" charset="0"/>
                        </a:rPr>
                        <a:t>ROSCANVEL</a:t>
                      </a:r>
                    </a:p>
                  </a:txBody>
                  <a:tcPr marL="6761" marR="6761" marT="67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836</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3,73%</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98</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2,66%</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3,19%</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a:solidFill>
                            <a:srgbClr val="000000"/>
                          </a:solidFill>
                          <a:effectLst/>
                          <a:latin typeface="Calibri" panose="020F0502020204030204" pitchFamily="34" charset="0"/>
                        </a:rPr>
                        <a:t>105,29 €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2748538706"/>
                  </a:ext>
                </a:extLst>
              </a:tr>
              <a:tr h="182085">
                <a:tc>
                  <a:txBody>
                    <a:bodyPr/>
                    <a:lstStyle/>
                    <a:p>
                      <a:pPr algn="ctr" fontAlgn="ctr"/>
                      <a:r>
                        <a:rPr lang="fr-FR" sz="1000" b="1" i="0" u="none" strike="noStrike">
                          <a:solidFill>
                            <a:srgbClr val="000000"/>
                          </a:solidFill>
                          <a:effectLst/>
                          <a:latin typeface="Calibri" panose="020F0502020204030204" pitchFamily="34" charset="0"/>
                        </a:rPr>
                        <a:t>ROSNOËN</a:t>
                      </a:r>
                    </a:p>
                  </a:txBody>
                  <a:tcPr marL="6761" marR="6761" marT="67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958</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4,27%</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170</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4,61%</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4,44%</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a:solidFill>
                            <a:srgbClr val="000000"/>
                          </a:solidFill>
                          <a:effectLst/>
                          <a:latin typeface="Calibri" panose="020F0502020204030204" pitchFamily="34" charset="0"/>
                        </a:rPr>
                        <a:t>146,46 €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2108488589"/>
                  </a:ext>
                </a:extLst>
              </a:tr>
              <a:tr h="182085">
                <a:tc>
                  <a:txBody>
                    <a:bodyPr/>
                    <a:lstStyle/>
                    <a:p>
                      <a:pPr algn="ctr" fontAlgn="ctr"/>
                      <a:r>
                        <a:rPr lang="fr-FR" sz="1000" b="1" i="0" u="none" strike="noStrike">
                          <a:solidFill>
                            <a:srgbClr val="000000"/>
                          </a:solidFill>
                          <a:effectLst/>
                          <a:latin typeface="Calibri" panose="020F0502020204030204" pitchFamily="34" charset="0"/>
                        </a:rPr>
                        <a:t>TELGRUC/MER</a:t>
                      </a:r>
                    </a:p>
                  </a:txBody>
                  <a:tcPr marL="6761" marR="6761" marT="67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2098</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9,35%</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381</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10,33%</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9,84%</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a:solidFill>
                            <a:srgbClr val="000000"/>
                          </a:solidFill>
                          <a:effectLst/>
                          <a:latin typeface="Calibri" panose="020F0502020204030204" pitchFamily="34" charset="0"/>
                        </a:rPr>
                        <a:t>324,63 €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3724952105"/>
                  </a:ext>
                </a:extLst>
              </a:tr>
              <a:tr h="182085">
                <a:tc>
                  <a:txBody>
                    <a:bodyPr/>
                    <a:lstStyle/>
                    <a:p>
                      <a:pPr algn="ctr" fontAlgn="ctr"/>
                      <a:r>
                        <a:rPr lang="fr-FR" sz="1000" b="1" i="0" u="none" strike="noStrike">
                          <a:solidFill>
                            <a:srgbClr val="000000"/>
                          </a:solidFill>
                          <a:effectLst/>
                          <a:latin typeface="Calibri" panose="020F0502020204030204" pitchFamily="34" charset="0"/>
                        </a:rPr>
                        <a:t> </a:t>
                      </a:r>
                    </a:p>
                  </a:txBody>
                  <a:tcPr marL="6761" marR="6761" marT="67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0" b="1" i="0" u="none" strike="noStrike">
                          <a:solidFill>
                            <a:srgbClr val="000000"/>
                          </a:solidFill>
                          <a:effectLst/>
                          <a:latin typeface="Calibri" panose="020F0502020204030204" pitchFamily="34" charset="0"/>
                        </a:rPr>
                        <a:t>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871735886"/>
                  </a:ext>
                </a:extLst>
              </a:tr>
              <a:tr h="189672">
                <a:tc>
                  <a:txBody>
                    <a:bodyPr/>
                    <a:lstStyle/>
                    <a:p>
                      <a:pPr algn="ctr" fontAlgn="ctr"/>
                      <a:r>
                        <a:rPr lang="fr-FR" sz="1000" b="1" i="0" u="none" strike="noStrike">
                          <a:solidFill>
                            <a:srgbClr val="000000"/>
                          </a:solidFill>
                          <a:effectLst/>
                          <a:latin typeface="Calibri" panose="020F0502020204030204" pitchFamily="34" charset="0"/>
                        </a:rPr>
                        <a:t>TOTAL</a:t>
                      </a:r>
                    </a:p>
                  </a:txBody>
                  <a:tcPr marL="6761" marR="6761" marT="6761"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22440</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100,00%</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3690</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100,00%</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00" b="0" i="0" u="none" strike="noStrike">
                          <a:solidFill>
                            <a:srgbClr val="000000"/>
                          </a:solidFill>
                          <a:effectLst/>
                          <a:latin typeface="Calibri" panose="020F0502020204030204" pitchFamily="34" charset="0"/>
                        </a:rPr>
                        <a:t>100,00%</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00" b="1" i="0" u="none" strike="noStrike">
                          <a:solidFill>
                            <a:srgbClr val="000000"/>
                          </a:solidFill>
                          <a:effectLst/>
                          <a:latin typeface="Calibri" panose="020F0502020204030204" pitchFamily="34" charset="0"/>
                        </a:rPr>
                        <a:t>3 300,00 €</a:t>
                      </a:r>
                    </a:p>
                  </a:txBody>
                  <a:tcPr marL="6761" marR="6761" marT="676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320622392"/>
                  </a:ext>
                </a:extLst>
              </a:tr>
              <a:tr h="182085">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fr-FR" sz="1000" b="0" i="0" u="none" strike="noStrike">
                          <a:solidFill>
                            <a:srgbClr val="000000"/>
                          </a:solidFill>
                          <a:effectLst/>
                          <a:latin typeface="Calibri" panose="020F0502020204030204" pitchFamily="34" charset="0"/>
                        </a:rPr>
                        <a:t>3300€ = 12*550/2</a:t>
                      </a:r>
                    </a:p>
                  </a:txBody>
                  <a:tcPr marL="6761" marR="6761" marT="6761" marB="0" anchor="b">
                    <a:lnL>
                      <a:noFill/>
                    </a:lnL>
                    <a:lnR>
                      <a:noFill/>
                    </a:lnR>
                    <a:lnT w="12700" cap="flat" cmpd="sng" algn="ctr">
                      <a:solidFill>
                        <a:srgbClr val="000000"/>
                      </a:solidFill>
                      <a:prstDash val="solid"/>
                      <a:round/>
                      <a:headEnd type="none" w="med" len="med"/>
                      <a:tailEnd type="none" w="med" len="med"/>
                    </a:lnT>
                    <a:lnB>
                      <a:noFill/>
                    </a:lnB>
                    <a:solidFill>
                      <a:srgbClr val="FFC000"/>
                    </a:solidFill>
                  </a:tcPr>
                </a:tc>
                <a:extLst>
                  <a:ext uri="{0D108BD9-81ED-4DB2-BD59-A6C34878D82A}">
                    <a16:rowId xmlns:a16="http://schemas.microsoft.com/office/drawing/2014/main" val="3477867670"/>
                  </a:ext>
                </a:extLst>
              </a:tr>
              <a:tr h="182085">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a:noFill/>
                    </a:lnB>
                  </a:tcPr>
                </a:tc>
                <a:tc gridSpan="5">
                  <a:txBody>
                    <a:bodyPr/>
                    <a:lstStyle/>
                    <a:p>
                      <a:pPr algn="l" fontAlgn="b"/>
                      <a:r>
                        <a:rPr lang="fr-FR" sz="1000" b="0" i="0" u="none" strike="noStrike">
                          <a:solidFill>
                            <a:srgbClr val="000000"/>
                          </a:solidFill>
                          <a:effectLst/>
                          <a:latin typeface="Calibri" panose="020F0502020204030204" pitchFamily="34" charset="0"/>
                        </a:rPr>
                        <a:t>* chiffres insee populations en vigueur au 1er janvier 2022</a:t>
                      </a:r>
                    </a:p>
                  </a:txBody>
                  <a:tcPr marL="6761" marR="6761" marT="6761" marB="0" anchor="b">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a:noFill/>
                    </a:lnB>
                  </a:tcPr>
                </a:tc>
                <a:extLst>
                  <a:ext uri="{0D108BD9-81ED-4DB2-BD59-A6C34878D82A}">
                    <a16:rowId xmlns:a16="http://schemas.microsoft.com/office/drawing/2014/main" val="4166129256"/>
                  </a:ext>
                </a:extLst>
              </a:tr>
              <a:tr h="182085">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a:noFill/>
                    </a:lnB>
                  </a:tcPr>
                </a:tc>
                <a:tc gridSpan="2">
                  <a:txBody>
                    <a:bodyPr/>
                    <a:lstStyle/>
                    <a:p>
                      <a:pPr algn="l" fontAlgn="b"/>
                      <a:r>
                        <a:rPr lang="fr-FR" sz="1000" b="0" i="0" u="none" strike="noStrike">
                          <a:solidFill>
                            <a:srgbClr val="000000"/>
                          </a:solidFill>
                          <a:effectLst/>
                          <a:latin typeface="Calibri" panose="020F0502020204030204" pitchFamily="34" charset="0"/>
                        </a:rPr>
                        <a:t>** Données CAF 2020</a:t>
                      </a:r>
                    </a:p>
                  </a:txBody>
                  <a:tcPr marL="6761" marR="6761" marT="6761" marB="0" anchor="b">
                    <a:lnL>
                      <a:noFill/>
                    </a:lnL>
                    <a:lnR>
                      <a:noFill/>
                    </a:lnR>
                    <a:lnT>
                      <a:noFill/>
                    </a:lnT>
                    <a:lnB>
                      <a:noFill/>
                    </a:lnB>
                  </a:tcPr>
                </a:tc>
                <a:tc hMerge="1">
                  <a:txBody>
                    <a:bodyPr/>
                    <a:lstStyle/>
                    <a:p>
                      <a:endParaRPr lang="fr-FR"/>
                    </a:p>
                  </a:txBody>
                  <a:tcPr/>
                </a:tc>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a:noFill/>
                    </a:lnB>
                  </a:tcPr>
                </a:tc>
                <a:extLst>
                  <a:ext uri="{0D108BD9-81ED-4DB2-BD59-A6C34878D82A}">
                    <a16:rowId xmlns:a16="http://schemas.microsoft.com/office/drawing/2014/main" val="2380744668"/>
                  </a:ext>
                </a:extLst>
              </a:tr>
              <a:tr h="182085">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a:noFill/>
                    </a:lnB>
                  </a:tcPr>
                </a:tc>
                <a:tc gridSpan="3">
                  <a:txBody>
                    <a:bodyPr/>
                    <a:lstStyle/>
                    <a:p>
                      <a:pPr algn="l" fontAlgn="b"/>
                      <a:r>
                        <a:rPr lang="fr-FR" sz="1000" b="0" i="0" u="none" strike="noStrike">
                          <a:solidFill>
                            <a:srgbClr val="000000"/>
                          </a:solidFill>
                          <a:effectLst/>
                          <a:latin typeface="Calibri" panose="020F0502020204030204" pitchFamily="34" charset="0"/>
                        </a:rPr>
                        <a:t>***( %pop x %enfants-17)/2</a:t>
                      </a:r>
                    </a:p>
                  </a:txBody>
                  <a:tcPr marL="6761" marR="6761" marT="6761" marB="0" anchor="b">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a:noFill/>
                    </a:lnB>
                  </a:tcPr>
                </a:tc>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a:noFill/>
                    </a:lnB>
                  </a:tcPr>
                </a:tc>
                <a:extLst>
                  <a:ext uri="{0D108BD9-81ED-4DB2-BD59-A6C34878D82A}">
                    <a16:rowId xmlns:a16="http://schemas.microsoft.com/office/drawing/2014/main" val="4180716793"/>
                  </a:ext>
                </a:extLst>
              </a:tr>
              <a:tr h="182085">
                <a:tc>
                  <a:txBody>
                    <a:bodyPr/>
                    <a:lstStyle/>
                    <a:p>
                      <a:pPr algn="l" fontAlgn="b"/>
                      <a:endParaRPr lang="fr-FR" sz="1000" b="0" i="0" u="none" strike="noStrike">
                        <a:solidFill>
                          <a:srgbClr val="000000"/>
                        </a:solidFill>
                        <a:effectLst/>
                        <a:latin typeface="Calibri" panose="020F0502020204030204" pitchFamily="34" charset="0"/>
                      </a:endParaRPr>
                    </a:p>
                  </a:txBody>
                  <a:tcPr marL="6761" marR="6761" marT="6761" marB="0" anchor="b">
                    <a:lnL>
                      <a:noFill/>
                    </a:lnL>
                    <a:lnR>
                      <a:noFill/>
                    </a:lnR>
                    <a:lnT>
                      <a:noFill/>
                    </a:lnT>
                    <a:lnB>
                      <a:noFill/>
                    </a:lnB>
                  </a:tcPr>
                </a:tc>
                <a:tc gridSpan="5">
                  <a:txBody>
                    <a:bodyPr/>
                    <a:lstStyle/>
                    <a:p>
                      <a:pPr algn="l" fontAlgn="b"/>
                      <a:r>
                        <a:rPr lang="fr-FR" sz="1000" b="0" i="0" u="none" strike="noStrike">
                          <a:solidFill>
                            <a:srgbClr val="000000"/>
                          </a:solidFill>
                          <a:effectLst/>
                          <a:latin typeface="Calibri" panose="020F0502020204030204" pitchFamily="34" charset="0"/>
                        </a:rPr>
                        <a:t>**** Versement à effectuer à la communauté de communes</a:t>
                      </a:r>
                    </a:p>
                  </a:txBody>
                  <a:tcPr marL="6761" marR="6761" marT="6761" marB="0" anchor="b">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b"/>
                      <a:endParaRPr lang="fr-FR" sz="1000" b="0" i="0" u="none" strike="noStrike" dirty="0">
                        <a:solidFill>
                          <a:srgbClr val="000000"/>
                        </a:solidFill>
                        <a:effectLst/>
                        <a:latin typeface="Calibri" panose="020F0502020204030204" pitchFamily="34" charset="0"/>
                      </a:endParaRPr>
                    </a:p>
                  </a:txBody>
                  <a:tcPr marL="6761" marR="6761" marT="6761" marB="0" anchor="b">
                    <a:lnL>
                      <a:noFill/>
                    </a:lnL>
                    <a:lnR>
                      <a:noFill/>
                    </a:lnR>
                    <a:lnT>
                      <a:noFill/>
                    </a:lnT>
                    <a:lnB>
                      <a:noFill/>
                    </a:lnB>
                  </a:tcPr>
                </a:tc>
                <a:extLst>
                  <a:ext uri="{0D108BD9-81ED-4DB2-BD59-A6C34878D82A}">
                    <a16:rowId xmlns:a16="http://schemas.microsoft.com/office/drawing/2014/main" val="447318921"/>
                  </a:ext>
                </a:extLst>
              </a:tr>
            </a:tbl>
          </a:graphicData>
        </a:graphic>
      </p:graphicFrame>
    </p:spTree>
    <p:extLst>
      <p:ext uri="{BB962C8B-B14F-4D97-AF65-F5344CB8AC3E}">
        <p14:creationId xmlns:p14="http://schemas.microsoft.com/office/powerpoint/2010/main" val="4226214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idx="4294967295"/>
          </p:nvPr>
        </p:nvSpPr>
        <p:spPr>
          <a:xfrm>
            <a:off x="392654" y="193820"/>
            <a:ext cx="8358692" cy="702366"/>
          </a:xfrm>
          <a:solidFill>
            <a:schemeClr val="bg2"/>
          </a:solidFill>
        </p:spPr>
        <p:txBody>
          <a:bodyPr>
            <a:normAutofit/>
          </a:bodyPr>
          <a:lstStyle/>
          <a:p>
            <a:r>
              <a:rPr lang="fr-FR" sz="3200" dirty="0"/>
              <a:t>Financement des BAFA</a:t>
            </a:r>
          </a:p>
        </p:txBody>
      </p:sp>
      <p:sp>
        <p:nvSpPr>
          <p:cNvPr id="4" name="ZoneTexte 3">
            <a:extLst>
              <a:ext uri="{FF2B5EF4-FFF2-40B4-BE49-F238E27FC236}">
                <a16:creationId xmlns:a16="http://schemas.microsoft.com/office/drawing/2014/main" id="{5E51F082-5CD8-97D9-D4B2-5B12DECFEFB5}"/>
              </a:ext>
            </a:extLst>
          </p:cNvPr>
          <p:cNvSpPr txBox="1"/>
          <p:nvPr/>
        </p:nvSpPr>
        <p:spPr>
          <a:xfrm>
            <a:off x="612559" y="1589103"/>
            <a:ext cx="7918881" cy="1754326"/>
          </a:xfrm>
          <a:prstGeom prst="rect">
            <a:avLst/>
          </a:prstGeom>
          <a:solidFill>
            <a:schemeClr val="accent6">
              <a:lumMod val="60000"/>
              <a:lumOff val="40000"/>
            </a:schemeClr>
          </a:solidFill>
        </p:spPr>
        <p:txBody>
          <a:bodyPr wrap="square" rtlCol="0">
            <a:spAutoFit/>
          </a:bodyPr>
          <a:lstStyle/>
          <a:p>
            <a:r>
              <a:rPr lang="fr-FR" dirty="0"/>
              <a:t>Les chiffres exposés représentent le coût par commune pour un financement de 12 BAFA à 550 euros le stage théorique.</a:t>
            </a:r>
          </a:p>
          <a:p>
            <a:endParaRPr lang="fr-FR" dirty="0"/>
          </a:p>
          <a:p>
            <a:endParaRPr lang="fr-FR" dirty="0"/>
          </a:p>
          <a:p>
            <a:r>
              <a:rPr lang="fr-FR" dirty="0"/>
              <a:t>Proposition que chaque commune échange avec leur conseil municipal et que la commission émettent un avis à la prochaine commission.</a:t>
            </a:r>
          </a:p>
        </p:txBody>
      </p:sp>
    </p:spTree>
    <p:extLst>
      <p:ext uri="{BB962C8B-B14F-4D97-AF65-F5344CB8AC3E}">
        <p14:creationId xmlns:p14="http://schemas.microsoft.com/office/powerpoint/2010/main" val="38636297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xfrm>
            <a:off x="822960" y="286604"/>
            <a:ext cx="7543800" cy="823105"/>
          </a:xfrm>
          <a:solidFill>
            <a:schemeClr val="bg2"/>
          </a:solidFill>
        </p:spPr>
        <p:txBody>
          <a:bodyPr>
            <a:normAutofit/>
          </a:bodyPr>
          <a:lstStyle/>
          <a:p>
            <a:r>
              <a:rPr lang="fr-FR" sz="3600" dirty="0"/>
              <a:t>Lieu de vie sociale Côté Aulne maritime </a:t>
            </a:r>
          </a:p>
        </p:txBody>
      </p:sp>
      <p:sp>
        <p:nvSpPr>
          <p:cNvPr id="3" name="ZoneTexte 2">
            <a:extLst>
              <a:ext uri="{FF2B5EF4-FFF2-40B4-BE49-F238E27FC236}">
                <a16:creationId xmlns:a16="http://schemas.microsoft.com/office/drawing/2014/main" id="{92EA1BC0-3CD4-48AF-C0CB-2915CD62A72B}"/>
              </a:ext>
            </a:extLst>
          </p:cNvPr>
          <p:cNvSpPr txBox="1"/>
          <p:nvPr/>
        </p:nvSpPr>
        <p:spPr>
          <a:xfrm>
            <a:off x="393202" y="1213597"/>
            <a:ext cx="8644265" cy="4093428"/>
          </a:xfrm>
          <a:prstGeom prst="rect">
            <a:avLst/>
          </a:prstGeom>
          <a:noFill/>
        </p:spPr>
        <p:txBody>
          <a:bodyPr wrap="square" rtlCol="0">
            <a:spAutoFit/>
          </a:bodyPr>
          <a:lstStyle/>
          <a:p>
            <a:pPr marL="457200" indent="-457200">
              <a:buFont typeface="Wingdings" panose="05000000000000000000" pitchFamily="2" charset="2"/>
              <a:buChar char="Ø"/>
            </a:pPr>
            <a:r>
              <a:rPr lang="fr-FR" sz="3200" b="1" dirty="0">
                <a:solidFill>
                  <a:srgbClr val="002060"/>
                </a:solidFill>
              </a:rPr>
              <a:t>Cadre CTG de l’action :</a:t>
            </a:r>
          </a:p>
          <a:p>
            <a:pPr>
              <a:spcBef>
                <a:spcPts val="600"/>
              </a:spcBef>
            </a:pPr>
            <a:r>
              <a:rPr lang="fr-FR" sz="2800" dirty="0">
                <a:solidFill>
                  <a:schemeClr val="accent2"/>
                </a:solidFill>
              </a:rPr>
              <a:t>Axe 4 : soutenir les solidarités, animer la vie sociale et favoriser l’attractivité du territoire</a:t>
            </a:r>
          </a:p>
          <a:p>
            <a:pPr marL="1257300" lvl="2" indent="-342900">
              <a:buFont typeface="Arial" panose="020B0604020202020204" pitchFamily="34" charset="0"/>
              <a:buChar char="•"/>
            </a:pPr>
            <a:r>
              <a:rPr lang="fr-FR" sz="2400" b="1" dirty="0">
                <a:solidFill>
                  <a:schemeClr val="accent5"/>
                </a:solidFill>
              </a:rPr>
              <a:t>Orientation du projet :</a:t>
            </a:r>
          </a:p>
          <a:p>
            <a:r>
              <a:rPr lang="fr-FR" sz="2000" dirty="0">
                <a:solidFill>
                  <a:srgbClr val="002060"/>
                </a:solidFill>
              </a:rPr>
              <a:t>→ Soutenir l’animation de la vie sociale et le développement du centre social</a:t>
            </a:r>
          </a:p>
          <a:p>
            <a:pPr marL="1257300" lvl="2" indent="-342900">
              <a:spcBef>
                <a:spcPts val="600"/>
              </a:spcBef>
              <a:buFont typeface="Arial" panose="020B0604020202020204" pitchFamily="34" charset="0"/>
              <a:buChar char="•"/>
            </a:pPr>
            <a:r>
              <a:rPr lang="fr-FR" sz="2400" b="1" dirty="0">
                <a:solidFill>
                  <a:schemeClr val="accent5"/>
                </a:solidFill>
              </a:rPr>
              <a:t>Enjeux croisés </a:t>
            </a:r>
            <a:r>
              <a:rPr lang="fr-FR" sz="2400" dirty="0">
                <a:solidFill>
                  <a:srgbClr val="002060"/>
                </a:solidFill>
              </a:rPr>
              <a:t>: </a:t>
            </a:r>
          </a:p>
          <a:p>
            <a:r>
              <a:rPr lang="fr-FR" sz="2000" dirty="0">
                <a:solidFill>
                  <a:srgbClr val="002060"/>
                </a:solidFill>
              </a:rPr>
              <a:t>→ Soutien au développement du centre social</a:t>
            </a:r>
          </a:p>
          <a:p>
            <a:pPr marL="1257300" lvl="2" indent="-342900">
              <a:spcBef>
                <a:spcPts val="1200"/>
              </a:spcBef>
              <a:buFont typeface="Arial" panose="020B0604020202020204" pitchFamily="34" charset="0"/>
              <a:buChar char="•"/>
            </a:pPr>
            <a:r>
              <a:rPr lang="fr-FR" sz="2400" b="1" dirty="0">
                <a:solidFill>
                  <a:schemeClr val="accent5"/>
                </a:solidFill>
              </a:rPr>
              <a:t>Actions : </a:t>
            </a:r>
          </a:p>
          <a:p>
            <a:r>
              <a:rPr lang="fr-FR" sz="2000" dirty="0">
                <a:solidFill>
                  <a:srgbClr val="002060"/>
                </a:solidFill>
              </a:rPr>
              <a:t>→ Réflexion sur l’extension du périmètre de l’Aulne Maritime en lien avec les besoins du territoire/EVS?</a:t>
            </a:r>
          </a:p>
        </p:txBody>
      </p:sp>
    </p:spTree>
    <p:extLst>
      <p:ext uri="{BB962C8B-B14F-4D97-AF65-F5344CB8AC3E}">
        <p14:creationId xmlns:p14="http://schemas.microsoft.com/office/powerpoint/2010/main" val="8457946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idx="4294967295"/>
          </p:nvPr>
        </p:nvSpPr>
        <p:spPr>
          <a:xfrm>
            <a:off x="392654" y="193820"/>
            <a:ext cx="8358692" cy="702366"/>
          </a:xfrm>
          <a:solidFill>
            <a:schemeClr val="bg2"/>
          </a:solidFill>
        </p:spPr>
        <p:txBody>
          <a:bodyPr>
            <a:normAutofit/>
          </a:bodyPr>
          <a:lstStyle/>
          <a:p>
            <a:r>
              <a:rPr lang="fr-FR" sz="3200" dirty="0"/>
              <a:t>Lieu de Vie sociale Côté Aulne Maritime</a:t>
            </a:r>
          </a:p>
        </p:txBody>
      </p:sp>
      <p:sp>
        <p:nvSpPr>
          <p:cNvPr id="4" name="ZoneTexte 3">
            <a:extLst>
              <a:ext uri="{FF2B5EF4-FFF2-40B4-BE49-F238E27FC236}">
                <a16:creationId xmlns:a16="http://schemas.microsoft.com/office/drawing/2014/main" id="{AAA10DEA-79C0-06D7-6022-C51F9179243A}"/>
              </a:ext>
            </a:extLst>
          </p:cNvPr>
          <p:cNvSpPr txBox="1"/>
          <p:nvPr/>
        </p:nvSpPr>
        <p:spPr>
          <a:xfrm>
            <a:off x="392654" y="1131747"/>
            <a:ext cx="8358692" cy="5262979"/>
          </a:xfrm>
          <a:prstGeom prst="rect">
            <a:avLst/>
          </a:prstGeom>
          <a:noFill/>
        </p:spPr>
        <p:txBody>
          <a:bodyPr wrap="square" rtlCol="0">
            <a:spAutoFit/>
          </a:bodyPr>
          <a:lstStyle/>
          <a:p>
            <a:pPr>
              <a:spcAft>
                <a:spcPts val="1200"/>
              </a:spcAft>
            </a:pPr>
            <a:r>
              <a:rPr lang="fr-FR" sz="3200" b="1" dirty="0">
                <a:solidFill>
                  <a:srgbClr val="002060"/>
                </a:solidFill>
              </a:rPr>
              <a:t>Constats</a:t>
            </a:r>
          </a:p>
          <a:p>
            <a:pPr marL="342900" indent="-342900">
              <a:spcAft>
                <a:spcPts val="600"/>
              </a:spcAft>
              <a:buFont typeface="Wingdings" panose="05000000000000000000" pitchFamily="2" charset="2"/>
              <a:buChar char="Ø"/>
            </a:pPr>
            <a:r>
              <a:rPr lang="fr-FR" sz="2400" dirty="0">
                <a:solidFill>
                  <a:srgbClr val="002060"/>
                </a:solidFill>
              </a:rPr>
              <a:t>Aucun lieu de vie sociale côté Aulne maritime</a:t>
            </a:r>
          </a:p>
          <a:p>
            <a:pPr marL="342900" indent="-342900">
              <a:spcAft>
                <a:spcPts val="600"/>
              </a:spcAft>
              <a:buFont typeface="Wingdings" panose="05000000000000000000" pitchFamily="2" charset="2"/>
              <a:buChar char="Ø"/>
            </a:pPr>
            <a:r>
              <a:rPr lang="fr-FR" sz="2400" dirty="0">
                <a:solidFill>
                  <a:srgbClr val="002060"/>
                </a:solidFill>
              </a:rPr>
              <a:t>Présence d’associations sportives et de loisirs</a:t>
            </a:r>
          </a:p>
          <a:p>
            <a:pPr marL="342900" indent="-342900">
              <a:spcAft>
                <a:spcPts val="600"/>
              </a:spcAft>
              <a:buFont typeface="Wingdings" panose="05000000000000000000" pitchFamily="2" charset="2"/>
              <a:buChar char="Ø"/>
            </a:pPr>
            <a:r>
              <a:rPr lang="fr-FR" sz="2400" dirty="0">
                <a:solidFill>
                  <a:srgbClr val="002060"/>
                </a:solidFill>
              </a:rPr>
              <a:t>De nombreuses sollicitations des CCAS qui n’ont pas les moyens de tout mettre en œuvre et qui reposent beaucoup sur les élus</a:t>
            </a:r>
          </a:p>
          <a:p>
            <a:pPr marL="342900" indent="-342900">
              <a:spcAft>
                <a:spcPts val="600"/>
              </a:spcAft>
              <a:buFont typeface="Wingdings" panose="05000000000000000000" pitchFamily="2" charset="2"/>
              <a:buChar char="Ø"/>
            </a:pPr>
            <a:r>
              <a:rPr lang="fr-FR" sz="2400" dirty="0">
                <a:solidFill>
                  <a:srgbClr val="002060"/>
                </a:solidFill>
              </a:rPr>
              <a:t>Une inégalité territoriale : avec un centre social côté Presqu’île de Crozon qui ne couvre pas tout le territoire</a:t>
            </a:r>
          </a:p>
          <a:p>
            <a:pPr>
              <a:spcAft>
                <a:spcPts val="600"/>
              </a:spcAft>
            </a:pPr>
            <a:endParaRPr lang="fr-FR" sz="2400" dirty="0">
              <a:solidFill>
                <a:srgbClr val="002060"/>
              </a:solidFill>
            </a:endParaRPr>
          </a:p>
          <a:p>
            <a:pPr>
              <a:spcAft>
                <a:spcPts val="600"/>
              </a:spcAft>
            </a:pPr>
            <a:r>
              <a:rPr lang="fr-FR" sz="2400" dirty="0">
                <a:solidFill>
                  <a:schemeClr val="accent2"/>
                </a:solidFill>
              </a:rPr>
              <a:t>Proposition d’un plan d’action permettant d’étudier la mise en place d’un lieu de vie sociale côté Aulne Maritime</a:t>
            </a:r>
          </a:p>
          <a:p>
            <a:pPr>
              <a:spcAft>
                <a:spcPts val="600"/>
              </a:spcAft>
            </a:pPr>
            <a:endParaRPr lang="fr-FR" sz="2400" dirty="0">
              <a:solidFill>
                <a:srgbClr val="002060"/>
              </a:solidFill>
            </a:endParaRPr>
          </a:p>
        </p:txBody>
      </p:sp>
    </p:spTree>
    <p:extLst>
      <p:ext uri="{BB962C8B-B14F-4D97-AF65-F5344CB8AC3E}">
        <p14:creationId xmlns:p14="http://schemas.microsoft.com/office/powerpoint/2010/main" val="38854044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idx="4294967295"/>
          </p:nvPr>
        </p:nvSpPr>
        <p:spPr>
          <a:xfrm>
            <a:off x="392654" y="193820"/>
            <a:ext cx="8358692" cy="702366"/>
          </a:xfrm>
          <a:solidFill>
            <a:schemeClr val="bg2"/>
          </a:solidFill>
        </p:spPr>
        <p:txBody>
          <a:bodyPr>
            <a:normAutofit/>
          </a:bodyPr>
          <a:lstStyle/>
          <a:p>
            <a:r>
              <a:rPr lang="fr-FR" sz="3200" dirty="0"/>
              <a:t>Lieu de Vie sociale Côté Aulne maritime</a:t>
            </a:r>
          </a:p>
        </p:txBody>
      </p:sp>
      <p:graphicFrame>
        <p:nvGraphicFramePr>
          <p:cNvPr id="3" name="Objet 2">
            <a:extLst>
              <a:ext uri="{FF2B5EF4-FFF2-40B4-BE49-F238E27FC236}">
                <a16:creationId xmlns:a16="http://schemas.microsoft.com/office/drawing/2014/main" id="{18CF62B6-CA61-24D1-6E75-9051DE2EF090}"/>
              </a:ext>
            </a:extLst>
          </p:cNvPr>
          <p:cNvGraphicFramePr>
            <a:graphicFrameLocks noChangeAspect="1"/>
          </p:cNvGraphicFramePr>
          <p:nvPr>
            <p:extLst>
              <p:ext uri="{D42A27DB-BD31-4B8C-83A1-F6EECF244321}">
                <p14:modId xmlns:p14="http://schemas.microsoft.com/office/powerpoint/2010/main" val="2646395674"/>
              </p:ext>
            </p:extLst>
          </p:nvPr>
        </p:nvGraphicFramePr>
        <p:xfrm>
          <a:off x="747760" y="1077496"/>
          <a:ext cx="7286530" cy="5149797"/>
        </p:xfrm>
        <a:graphic>
          <a:graphicData uri="http://schemas.openxmlformats.org/presentationml/2006/ole">
            <mc:AlternateContent xmlns:mc="http://schemas.openxmlformats.org/markup-compatibility/2006">
              <mc:Choice xmlns:v="urn:schemas-microsoft-com:vml" Requires="v">
                <p:oleObj name="Acrobat Document" r:id="rId2" imgW="6415686" imgH="4533492" progId="AcroExch.Document.DC">
                  <p:embed/>
                </p:oleObj>
              </mc:Choice>
              <mc:Fallback>
                <p:oleObj name="Acrobat Document" r:id="rId2" imgW="6415686" imgH="4533492" progId="AcroExch.Document.DC">
                  <p:embed/>
                  <p:pic>
                    <p:nvPicPr>
                      <p:cNvPr id="0" name=""/>
                      <p:cNvPicPr/>
                      <p:nvPr/>
                    </p:nvPicPr>
                    <p:blipFill>
                      <a:blip r:embed="rId3"/>
                      <a:stretch>
                        <a:fillRect/>
                      </a:stretch>
                    </p:blipFill>
                    <p:spPr>
                      <a:xfrm>
                        <a:off x="747760" y="1077496"/>
                        <a:ext cx="7286530" cy="5149797"/>
                      </a:xfrm>
                      <a:prstGeom prst="rect">
                        <a:avLst/>
                      </a:prstGeom>
                    </p:spPr>
                  </p:pic>
                </p:oleObj>
              </mc:Fallback>
            </mc:AlternateContent>
          </a:graphicData>
        </a:graphic>
      </p:graphicFrame>
      <p:sp>
        <p:nvSpPr>
          <p:cNvPr id="4" name="ZoneTexte 3">
            <a:extLst>
              <a:ext uri="{FF2B5EF4-FFF2-40B4-BE49-F238E27FC236}">
                <a16:creationId xmlns:a16="http://schemas.microsoft.com/office/drawing/2014/main" id="{0713EBBB-62A8-31B9-5842-EAC879BCD9B4}"/>
              </a:ext>
            </a:extLst>
          </p:cNvPr>
          <p:cNvSpPr txBox="1"/>
          <p:nvPr/>
        </p:nvSpPr>
        <p:spPr>
          <a:xfrm>
            <a:off x="392654" y="1077496"/>
            <a:ext cx="2750041" cy="369332"/>
          </a:xfrm>
          <a:prstGeom prst="rect">
            <a:avLst/>
          </a:prstGeom>
          <a:solidFill>
            <a:schemeClr val="accent6">
              <a:lumMod val="60000"/>
              <a:lumOff val="40000"/>
            </a:schemeClr>
          </a:solidFill>
        </p:spPr>
        <p:txBody>
          <a:bodyPr wrap="square" rtlCol="0">
            <a:spAutoFit/>
          </a:bodyPr>
          <a:lstStyle/>
          <a:p>
            <a:r>
              <a:rPr lang="fr-FR" dirty="0"/>
              <a:t>Validation du plan d’action</a:t>
            </a:r>
          </a:p>
        </p:txBody>
      </p:sp>
    </p:spTree>
    <p:extLst>
      <p:ext uri="{BB962C8B-B14F-4D97-AF65-F5344CB8AC3E}">
        <p14:creationId xmlns:p14="http://schemas.microsoft.com/office/powerpoint/2010/main" val="29964388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idx="4294967295"/>
          </p:nvPr>
        </p:nvSpPr>
        <p:spPr>
          <a:xfrm>
            <a:off x="311972" y="287339"/>
            <a:ext cx="8358692" cy="702366"/>
          </a:xfrm>
          <a:solidFill>
            <a:schemeClr val="bg2"/>
          </a:solidFill>
        </p:spPr>
        <p:txBody>
          <a:bodyPr>
            <a:normAutofit/>
          </a:bodyPr>
          <a:lstStyle/>
          <a:p>
            <a:r>
              <a:rPr lang="fr-FR" sz="3200" dirty="0"/>
              <a:t>Convention </a:t>
            </a:r>
            <a:r>
              <a:rPr lang="fr-FR" sz="3200" dirty="0" err="1"/>
              <a:t>Kaniri</a:t>
            </a:r>
            <a:r>
              <a:rPr lang="fr-FR" sz="3200" dirty="0"/>
              <a:t> Ar Mor</a:t>
            </a:r>
          </a:p>
        </p:txBody>
      </p:sp>
      <p:sp>
        <p:nvSpPr>
          <p:cNvPr id="4" name="ZoneTexte 3">
            <a:extLst>
              <a:ext uri="{FF2B5EF4-FFF2-40B4-BE49-F238E27FC236}">
                <a16:creationId xmlns:a16="http://schemas.microsoft.com/office/drawing/2014/main" id="{AAA10DEA-79C0-06D7-6022-C51F9179243A}"/>
              </a:ext>
            </a:extLst>
          </p:cNvPr>
          <p:cNvSpPr txBox="1"/>
          <p:nvPr/>
        </p:nvSpPr>
        <p:spPr>
          <a:xfrm>
            <a:off x="467521" y="1651590"/>
            <a:ext cx="8203143" cy="4524315"/>
          </a:xfrm>
          <a:prstGeom prst="rect">
            <a:avLst/>
          </a:prstGeom>
          <a:noFill/>
        </p:spPr>
        <p:txBody>
          <a:bodyPr wrap="square" rtlCol="0">
            <a:spAutoFit/>
          </a:bodyPr>
          <a:lstStyle/>
          <a:p>
            <a:pPr>
              <a:spcAft>
                <a:spcPts val="1800"/>
              </a:spcAft>
            </a:pPr>
            <a:r>
              <a:rPr lang="fr-FR" sz="2400" b="1" dirty="0">
                <a:solidFill>
                  <a:srgbClr val="002060"/>
                </a:solidFill>
              </a:rPr>
              <a:t>1/ Temps d’arrêt de la signature de la convention suite aux annonces sur l’augmentation du coût de l’énergie :</a:t>
            </a:r>
          </a:p>
          <a:p>
            <a:pPr marL="342900" indent="-342900">
              <a:spcAft>
                <a:spcPts val="600"/>
              </a:spcAft>
              <a:buFontTx/>
              <a:buChar char="-"/>
            </a:pPr>
            <a:r>
              <a:rPr lang="fr-FR" sz="2400" dirty="0">
                <a:solidFill>
                  <a:srgbClr val="002060"/>
                </a:solidFill>
              </a:rPr>
              <a:t>Réalisation d’un avenant pour permettre le versement de la subvention année scolaire 2022/2023</a:t>
            </a:r>
          </a:p>
          <a:p>
            <a:pPr marL="342900" indent="-342900">
              <a:spcAft>
                <a:spcPts val="600"/>
              </a:spcAft>
              <a:buFontTx/>
              <a:buChar char="-"/>
            </a:pPr>
            <a:r>
              <a:rPr lang="fr-FR" sz="2400" dirty="0">
                <a:solidFill>
                  <a:srgbClr val="002060"/>
                </a:solidFill>
              </a:rPr>
              <a:t>Possibilité durant l’avenant de signer la convention si amélioration de la situation financière.</a:t>
            </a:r>
          </a:p>
          <a:p>
            <a:pPr>
              <a:spcAft>
                <a:spcPts val="600"/>
              </a:spcAft>
            </a:pPr>
            <a:r>
              <a:rPr lang="fr-FR" sz="2400" dirty="0">
                <a:solidFill>
                  <a:srgbClr val="002060"/>
                </a:solidFill>
              </a:rPr>
              <a:t>-   Reprendre le travail sur la convention : nouvelle date de rencontre de </a:t>
            </a:r>
            <a:r>
              <a:rPr lang="fr-FR" sz="2400" dirty="0" err="1">
                <a:solidFill>
                  <a:srgbClr val="002060"/>
                </a:solidFill>
              </a:rPr>
              <a:t>Kaniri</a:t>
            </a:r>
            <a:r>
              <a:rPr lang="fr-FR" sz="2400" dirty="0">
                <a:solidFill>
                  <a:srgbClr val="002060"/>
                </a:solidFill>
              </a:rPr>
              <a:t> Ar Mor et transmission en amont d’un dossier permettant d’analyser les demandes.</a:t>
            </a:r>
          </a:p>
          <a:p>
            <a:pPr marL="457200" indent="-457200">
              <a:buFontTx/>
              <a:buChar char="-"/>
            </a:pPr>
            <a:endParaRPr lang="fr-FR" sz="2400" dirty="0">
              <a:solidFill>
                <a:srgbClr val="002060"/>
              </a:solidFill>
            </a:endParaRPr>
          </a:p>
          <a:p>
            <a:endParaRPr lang="fr-FR" dirty="0"/>
          </a:p>
        </p:txBody>
      </p:sp>
    </p:spTree>
    <p:extLst>
      <p:ext uri="{BB962C8B-B14F-4D97-AF65-F5344CB8AC3E}">
        <p14:creationId xmlns:p14="http://schemas.microsoft.com/office/powerpoint/2010/main" val="8087685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idx="4294967295"/>
          </p:nvPr>
        </p:nvSpPr>
        <p:spPr>
          <a:xfrm>
            <a:off x="311972" y="287339"/>
            <a:ext cx="8358692" cy="702366"/>
          </a:xfrm>
          <a:solidFill>
            <a:schemeClr val="bg2"/>
          </a:solidFill>
        </p:spPr>
        <p:txBody>
          <a:bodyPr>
            <a:normAutofit/>
          </a:bodyPr>
          <a:lstStyle/>
          <a:p>
            <a:r>
              <a:rPr lang="fr-FR" sz="3200" dirty="0"/>
              <a:t>Convention Ulamir</a:t>
            </a:r>
          </a:p>
        </p:txBody>
      </p:sp>
      <p:sp>
        <p:nvSpPr>
          <p:cNvPr id="4" name="ZoneTexte 3">
            <a:extLst>
              <a:ext uri="{FF2B5EF4-FFF2-40B4-BE49-F238E27FC236}">
                <a16:creationId xmlns:a16="http://schemas.microsoft.com/office/drawing/2014/main" id="{AAA10DEA-79C0-06D7-6022-C51F9179243A}"/>
              </a:ext>
            </a:extLst>
          </p:cNvPr>
          <p:cNvSpPr txBox="1"/>
          <p:nvPr/>
        </p:nvSpPr>
        <p:spPr>
          <a:xfrm>
            <a:off x="389746" y="1102542"/>
            <a:ext cx="8203143" cy="6401753"/>
          </a:xfrm>
          <a:prstGeom prst="rect">
            <a:avLst/>
          </a:prstGeom>
          <a:noFill/>
        </p:spPr>
        <p:txBody>
          <a:bodyPr wrap="square" rtlCol="0">
            <a:spAutoFit/>
          </a:bodyPr>
          <a:lstStyle/>
          <a:p>
            <a:pPr>
              <a:spcAft>
                <a:spcPts val="600"/>
              </a:spcAft>
            </a:pPr>
            <a:r>
              <a:rPr lang="fr-FR" sz="2400" b="1" dirty="0">
                <a:solidFill>
                  <a:srgbClr val="002060"/>
                </a:solidFill>
              </a:rPr>
              <a:t>1/ Temps d’arrêt de la signature de la convention suite aux annonces sur l’augmentation du coût de l’énergie :</a:t>
            </a:r>
          </a:p>
          <a:p>
            <a:pPr marL="342900" indent="-342900">
              <a:spcBef>
                <a:spcPts val="1200"/>
              </a:spcBef>
              <a:spcAft>
                <a:spcPts val="600"/>
              </a:spcAft>
              <a:buFontTx/>
              <a:buChar char="-"/>
            </a:pPr>
            <a:r>
              <a:rPr lang="fr-FR" sz="2400" dirty="0">
                <a:solidFill>
                  <a:srgbClr val="002060"/>
                </a:solidFill>
              </a:rPr>
              <a:t>Réalisation d’un avenant sur deux ans pour permettre le versement de la subvention de l’année 2022 – 2023</a:t>
            </a:r>
          </a:p>
          <a:p>
            <a:pPr marL="342900" indent="-342900">
              <a:spcAft>
                <a:spcPts val="600"/>
              </a:spcAft>
              <a:buFontTx/>
              <a:buChar char="-"/>
            </a:pPr>
            <a:r>
              <a:rPr lang="fr-FR" sz="2400" dirty="0">
                <a:solidFill>
                  <a:srgbClr val="002060"/>
                </a:solidFill>
              </a:rPr>
              <a:t>Possibilité durant l’avenant de signer la convention si amélioration de la situation financière.</a:t>
            </a:r>
          </a:p>
          <a:p>
            <a:pPr>
              <a:spcAft>
                <a:spcPts val="600"/>
              </a:spcAft>
            </a:pPr>
            <a:r>
              <a:rPr lang="fr-FR" sz="2400" dirty="0">
                <a:solidFill>
                  <a:srgbClr val="002060"/>
                </a:solidFill>
              </a:rPr>
              <a:t>→ Situation plus complexe car convention multi-partenariale (CAF, Département, fédé des centres sociaux, CCPCAM, centre social ULAMIR) permettant de valider le projet du centre social</a:t>
            </a:r>
          </a:p>
          <a:p>
            <a:pPr>
              <a:spcAft>
                <a:spcPts val="600"/>
              </a:spcAft>
            </a:pPr>
            <a:r>
              <a:rPr lang="fr-FR" sz="2000" dirty="0">
                <a:solidFill>
                  <a:srgbClr val="002060"/>
                </a:solidFill>
              </a:rPr>
              <a:t>RQ : Seul la participation financière de la CCPCAM est présente dans la convention.</a:t>
            </a:r>
          </a:p>
          <a:p>
            <a:pPr>
              <a:spcAft>
                <a:spcPts val="600"/>
              </a:spcAft>
            </a:pPr>
            <a:r>
              <a:rPr lang="fr-FR" sz="2000" dirty="0">
                <a:solidFill>
                  <a:srgbClr val="002060"/>
                </a:solidFill>
              </a:rPr>
              <a:t>→ Le centre social a programmé un temps de travail technique entre tous les signataires de la convention pour permettre malgré cette situation de valider le projet du centre social. </a:t>
            </a:r>
          </a:p>
          <a:p>
            <a:endParaRPr lang="fr-FR" sz="2400" dirty="0">
              <a:solidFill>
                <a:srgbClr val="002060"/>
              </a:solidFill>
            </a:endParaRPr>
          </a:p>
          <a:p>
            <a:endParaRPr lang="fr-FR" dirty="0"/>
          </a:p>
        </p:txBody>
      </p:sp>
    </p:spTree>
    <p:extLst>
      <p:ext uri="{BB962C8B-B14F-4D97-AF65-F5344CB8AC3E}">
        <p14:creationId xmlns:p14="http://schemas.microsoft.com/office/powerpoint/2010/main" val="4252672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solidFill>
            <a:schemeClr val="bg2"/>
          </a:solidFill>
        </p:spPr>
        <p:txBody>
          <a:bodyPr/>
          <a:lstStyle/>
          <a:p>
            <a:r>
              <a:rPr lang="fr-FR" dirty="0"/>
              <a:t>Informations diverses</a:t>
            </a:r>
          </a:p>
        </p:txBody>
      </p:sp>
      <p:sp>
        <p:nvSpPr>
          <p:cNvPr id="4" name="ZoneTexte 3">
            <a:extLst>
              <a:ext uri="{FF2B5EF4-FFF2-40B4-BE49-F238E27FC236}">
                <a16:creationId xmlns:a16="http://schemas.microsoft.com/office/drawing/2014/main" id="{AAA10DEA-79C0-06D7-6022-C51F9179243A}"/>
              </a:ext>
            </a:extLst>
          </p:cNvPr>
          <p:cNvSpPr txBox="1"/>
          <p:nvPr/>
        </p:nvSpPr>
        <p:spPr>
          <a:xfrm>
            <a:off x="924232" y="2094271"/>
            <a:ext cx="7819718" cy="1231106"/>
          </a:xfrm>
          <a:prstGeom prst="rect">
            <a:avLst/>
          </a:prstGeom>
          <a:noFill/>
        </p:spPr>
        <p:txBody>
          <a:bodyPr wrap="square" rtlCol="0">
            <a:spAutoFit/>
          </a:bodyPr>
          <a:lstStyle/>
          <a:p>
            <a:endParaRPr lang="fr-FR" dirty="0"/>
          </a:p>
          <a:p>
            <a:r>
              <a:rPr lang="fr-FR" sz="2800" dirty="0"/>
              <a:t>→ Date pour le travail sur les modes de garde :</a:t>
            </a:r>
          </a:p>
          <a:p>
            <a:r>
              <a:rPr lang="fr-FR" sz="2800" dirty="0"/>
              <a:t>Jeudi 22 décembre.</a:t>
            </a:r>
          </a:p>
        </p:txBody>
      </p:sp>
    </p:spTree>
    <p:extLst>
      <p:ext uri="{BB962C8B-B14F-4D97-AF65-F5344CB8AC3E}">
        <p14:creationId xmlns:p14="http://schemas.microsoft.com/office/powerpoint/2010/main" val="3007359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CustomShape 1"/>
          <p:cNvSpPr/>
          <p:nvPr/>
        </p:nvSpPr>
        <p:spPr>
          <a:xfrm>
            <a:off x="333833" y="149115"/>
            <a:ext cx="8228520" cy="755470"/>
          </a:xfrm>
          <a:prstGeom prst="rect">
            <a:avLst/>
          </a:prstGeom>
          <a:noFill/>
          <a:ln>
            <a:noFill/>
          </a:ln>
        </p:spPr>
        <p:style>
          <a:lnRef idx="0">
            <a:scrgbClr r="0" g="0" b="0"/>
          </a:lnRef>
          <a:fillRef idx="0">
            <a:scrgbClr r="0" g="0" b="0"/>
          </a:fillRef>
          <a:effectRef idx="0">
            <a:scrgbClr r="0" g="0" b="0"/>
          </a:effectRef>
          <a:fontRef idx="minor"/>
        </p:style>
        <p:txBody>
          <a:bodyPr lIns="0" tIns="45000" rIns="0" bIns="0" anchor="b"/>
          <a:lstStyle/>
          <a:p>
            <a:pPr>
              <a:lnSpc>
                <a:spcPct val="100000"/>
              </a:lnSpc>
            </a:pPr>
            <a:r>
              <a:rPr lang="fr-FR" sz="5000" dirty="0">
                <a:solidFill>
                  <a:srgbClr val="21B2C9"/>
                </a:solidFill>
                <a:latin typeface="Calibri"/>
              </a:rPr>
              <a:t>ORDRE DU JOUR</a:t>
            </a:r>
            <a:endParaRPr dirty="0"/>
          </a:p>
        </p:txBody>
      </p:sp>
      <p:sp>
        <p:nvSpPr>
          <p:cNvPr id="44" name="CustomShape 2"/>
          <p:cNvSpPr/>
          <p:nvPr/>
        </p:nvSpPr>
        <p:spPr>
          <a:xfrm>
            <a:off x="333833" y="1469388"/>
            <a:ext cx="8810167" cy="4861762"/>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dirty="0"/>
          </a:p>
          <a:p>
            <a:pPr>
              <a:lnSpc>
                <a:spcPct val="100000"/>
              </a:lnSpc>
            </a:pPr>
            <a:endParaRPr dirty="0"/>
          </a:p>
        </p:txBody>
      </p:sp>
      <p:sp>
        <p:nvSpPr>
          <p:cNvPr id="45" name="CustomShape 3"/>
          <p:cNvSpPr/>
          <p:nvPr/>
        </p:nvSpPr>
        <p:spPr>
          <a:xfrm>
            <a:off x="7924680" y="6356520"/>
            <a:ext cx="761040" cy="363960"/>
          </a:xfrm>
          <a:prstGeom prst="rect">
            <a:avLst/>
          </a:prstGeom>
          <a:noFill/>
          <a:ln>
            <a:noFill/>
          </a:ln>
        </p:spPr>
        <p:style>
          <a:lnRef idx="0">
            <a:scrgbClr r="0" g="0" b="0"/>
          </a:lnRef>
          <a:fillRef idx="0">
            <a:scrgbClr r="0" g="0" b="0"/>
          </a:fillRef>
          <a:effectRef idx="0">
            <a:scrgbClr r="0" g="0" b="0"/>
          </a:effectRef>
          <a:fontRef idx="minor"/>
        </p:style>
        <p:txBody>
          <a:bodyPr lIns="0" tIns="0" rIns="0" bIns="0" anchor="b"/>
          <a:lstStyle/>
          <a:p>
            <a:pPr algn="r">
              <a:lnSpc>
                <a:spcPct val="100000"/>
              </a:lnSpc>
            </a:pPr>
            <a:fld id="{FC296BD4-2C74-498F-9AAC-614A540377B7}" type="slidenum">
              <a:rPr lang="fr-FR" sz="1200" strike="noStrike">
                <a:solidFill>
                  <a:srgbClr val="035C75"/>
                </a:solidFill>
                <a:latin typeface="Constantia"/>
                <a:ea typeface="DejaVu Sans"/>
              </a:rPr>
              <a:t>3</a:t>
            </a:fld>
            <a:endParaRPr/>
          </a:p>
        </p:txBody>
      </p:sp>
      <p:sp>
        <p:nvSpPr>
          <p:cNvPr id="3" name="ZoneTexte 2">
            <a:extLst>
              <a:ext uri="{FF2B5EF4-FFF2-40B4-BE49-F238E27FC236}">
                <a16:creationId xmlns:a16="http://schemas.microsoft.com/office/drawing/2014/main" id="{0903A7B6-722F-CF7F-0E90-5782A87DDB2B}"/>
              </a:ext>
            </a:extLst>
          </p:cNvPr>
          <p:cNvSpPr txBox="1"/>
          <p:nvPr/>
        </p:nvSpPr>
        <p:spPr>
          <a:xfrm>
            <a:off x="356959" y="929955"/>
            <a:ext cx="8430082" cy="4693593"/>
          </a:xfrm>
          <a:prstGeom prst="rect">
            <a:avLst/>
          </a:prstGeom>
          <a:noFill/>
        </p:spPr>
        <p:txBody>
          <a:bodyPr wrap="square" rtlCol="0">
            <a:spAutoFit/>
          </a:bodyPr>
          <a:lstStyle/>
          <a:p>
            <a:pPr>
              <a:spcAft>
                <a:spcPts val="1800"/>
              </a:spcAft>
            </a:pPr>
            <a:r>
              <a:rPr lang="fr-FR" sz="3200" b="1" dirty="0"/>
              <a:t>Enfance jeunesse</a:t>
            </a:r>
            <a:endParaRPr lang="fr-FR" sz="3200" dirty="0"/>
          </a:p>
          <a:p>
            <a:r>
              <a:rPr lang="fr-FR" sz="2800" dirty="0"/>
              <a:t>1/ Bilan des mini-camps</a:t>
            </a:r>
          </a:p>
          <a:p>
            <a:r>
              <a:rPr lang="fr-FR" sz="2800" dirty="0"/>
              <a:t>2/ Retour réunion ALSH</a:t>
            </a:r>
          </a:p>
          <a:p>
            <a:r>
              <a:rPr lang="fr-FR" sz="2800" dirty="0"/>
              <a:t>3/ Financements des BAFA : organisation actuelle? Point sur les demandes.</a:t>
            </a:r>
          </a:p>
          <a:p>
            <a:r>
              <a:rPr lang="fr-FR" sz="2800" dirty="0"/>
              <a:t>4/ Espace de vie sociale côté Aulne : validation du plan d’action</a:t>
            </a:r>
          </a:p>
          <a:p>
            <a:r>
              <a:rPr lang="fr-FR" sz="2800" dirty="0"/>
              <a:t>5/ Convention ULAMIR et </a:t>
            </a:r>
            <a:r>
              <a:rPr lang="fr-FR" sz="2800" dirty="0" err="1"/>
              <a:t>Kaniri</a:t>
            </a:r>
            <a:endParaRPr lang="fr-FR" sz="2800" dirty="0"/>
          </a:p>
          <a:p>
            <a:r>
              <a:rPr lang="fr-FR" sz="2800" dirty="0"/>
              <a:t>6/ Informations diverses</a:t>
            </a:r>
          </a:p>
          <a:p>
            <a:r>
              <a:rPr lang="fr-FR" sz="2800" dirty="0"/>
              <a:t>7/ Prochaine commission : </a:t>
            </a:r>
          </a:p>
        </p:txBody>
      </p:sp>
    </p:spTree>
    <p:extLst>
      <p:ext uri="{BB962C8B-B14F-4D97-AF65-F5344CB8AC3E}">
        <p14:creationId xmlns:p14="http://schemas.microsoft.com/office/powerpoint/2010/main" val="295703066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solidFill>
            <a:schemeClr val="bg2"/>
          </a:solidFill>
        </p:spPr>
        <p:txBody>
          <a:bodyPr/>
          <a:lstStyle/>
          <a:p>
            <a:r>
              <a:rPr lang="fr-FR" dirty="0"/>
              <a:t>Prochaines commissions</a:t>
            </a:r>
          </a:p>
        </p:txBody>
      </p:sp>
      <p:sp>
        <p:nvSpPr>
          <p:cNvPr id="4" name="ZoneTexte 3">
            <a:extLst>
              <a:ext uri="{FF2B5EF4-FFF2-40B4-BE49-F238E27FC236}">
                <a16:creationId xmlns:a16="http://schemas.microsoft.com/office/drawing/2014/main" id="{AAA10DEA-79C0-06D7-6022-C51F9179243A}"/>
              </a:ext>
            </a:extLst>
          </p:cNvPr>
          <p:cNvSpPr txBox="1"/>
          <p:nvPr/>
        </p:nvSpPr>
        <p:spPr>
          <a:xfrm>
            <a:off x="924232" y="2094271"/>
            <a:ext cx="7819718" cy="2954655"/>
          </a:xfrm>
          <a:prstGeom prst="rect">
            <a:avLst/>
          </a:prstGeom>
          <a:noFill/>
        </p:spPr>
        <p:txBody>
          <a:bodyPr wrap="square" rtlCol="0">
            <a:spAutoFit/>
          </a:bodyPr>
          <a:lstStyle/>
          <a:p>
            <a:endParaRPr lang="fr-FR" dirty="0"/>
          </a:p>
          <a:p>
            <a:r>
              <a:rPr lang="fr-FR" sz="2800" dirty="0"/>
              <a:t>→ Date prochaine commission : </a:t>
            </a:r>
          </a:p>
          <a:p>
            <a:endParaRPr lang="fr-FR" sz="2800" dirty="0"/>
          </a:p>
          <a:p>
            <a:pPr marL="457200" indent="-457200">
              <a:buFontTx/>
              <a:buChar char="-"/>
            </a:pPr>
            <a:r>
              <a:rPr lang="fr-FR" sz="2800" dirty="0"/>
              <a:t>Présentation d’un budget pour 2023</a:t>
            </a:r>
          </a:p>
          <a:p>
            <a:pPr marL="457200" indent="-457200">
              <a:buFontTx/>
              <a:buChar char="-"/>
            </a:pPr>
            <a:r>
              <a:rPr lang="fr-FR" sz="2800" dirty="0"/>
              <a:t>Définition des axes de travail 2023 en lien avec la CTG</a:t>
            </a:r>
          </a:p>
          <a:p>
            <a:pPr marL="457200" indent="-457200">
              <a:buFontTx/>
              <a:buChar char="-"/>
            </a:pPr>
            <a:r>
              <a:rPr lang="fr-FR" sz="2800" dirty="0"/>
              <a:t>Définition de l’organisation des groupes de travail</a:t>
            </a:r>
          </a:p>
        </p:txBody>
      </p:sp>
    </p:spTree>
    <p:extLst>
      <p:ext uri="{BB962C8B-B14F-4D97-AF65-F5344CB8AC3E}">
        <p14:creationId xmlns:p14="http://schemas.microsoft.com/office/powerpoint/2010/main" val="4052388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19597A-8B4A-D539-7003-97EC8DA6E405}"/>
              </a:ext>
            </a:extLst>
          </p:cNvPr>
          <p:cNvSpPr>
            <a:spLocks noGrp="1"/>
          </p:cNvSpPr>
          <p:nvPr>
            <p:ph type="title"/>
          </p:nvPr>
        </p:nvSpPr>
        <p:spPr/>
        <p:txBody>
          <a:bodyPr/>
          <a:lstStyle/>
          <a:p>
            <a:r>
              <a:rPr lang="fr-FR" dirty="0"/>
              <a:t>Merci de votre attention</a:t>
            </a:r>
          </a:p>
        </p:txBody>
      </p:sp>
    </p:spTree>
    <p:extLst>
      <p:ext uri="{BB962C8B-B14F-4D97-AF65-F5344CB8AC3E}">
        <p14:creationId xmlns:p14="http://schemas.microsoft.com/office/powerpoint/2010/main" val="2967486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solidFill>
            <a:schemeClr val="bg2"/>
          </a:solidFill>
        </p:spPr>
        <p:txBody>
          <a:bodyPr/>
          <a:lstStyle/>
          <a:p>
            <a:r>
              <a:rPr lang="fr-FR" dirty="0"/>
              <a:t>Bilan des mini-camps </a:t>
            </a:r>
          </a:p>
        </p:txBody>
      </p:sp>
      <p:sp>
        <p:nvSpPr>
          <p:cNvPr id="4" name="ZoneTexte 3">
            <a:extLst>
              <a:ext uri="{FF2B5EF4-FFF2-40B4-BE49-F238E27FC236}">
                <a16:creationId xmlns:a16="http://schemas.microsoft.com/office/drawing/2014/main" id="{AAA10DEA-79C0-06D7-6022-C51F9179243A}"/>
              </a:ext>
            </a:extLst>
          </p:cNvPr>
          <p:cNvSpPr txBox="1"/>
          <p:nvPr/>
        </p:nvSpPr>
        <p:spPr>
          <a:xfrm>
            <a:off x="644236" y="1938407"/>
            <a:ext cx="8312728" cy="738664"/>
          </a:xfrm>
          <a:prstGeom prst="rect">
            <a:avLst/>
          </a:prstGeom>
          <a:noFill/>
        </p:spPr>
        <p:txBody>
          <a:bodyPr wrap="square" rtlCol="0">
            <a:spAutoFit/>
          </a:bodyPr>
          <a:lstStyle/>
          <a:p>
            <a:pPr algn="just">
              <a:spcAft>
                <a:spcPts val="1200"/>
              </a:spcAft>
            </a:pPr>
            <a:endParaRPr lang="fr-FR" sz="1400" dirty="0">
              <a:latin typeface="Calibri" panose="020F0502020204030204" pitchFamily="34" charset="0"/>
              <a:cs typeface="Calibri" panose="020F0502020204030204" pitchFamily="34" charset="0"/>
            </a:endParaRPr>
          </a:p>
          <a:p>
            <a:endParaRPr lang="fr-FR" dirty="0"/>
          </a:p>
        </p:txBody>
      </p:sp>
      <p:sp>
        <p:nvSpPr>
          <p:cNvPr id="3" name="ZoneTexte 2">
            <a:extLst>
              <a:ext uri="{FF2B5EF4-FFF2-40B4-BE49-F238E27FC236}">
                <a16:creationId xmlns:a16="http://schemas.microsoft.com/office/drawing/2014/main" id="{5E44EA6B-8EDB-FB09-C174-DADB49A3E64F}"/>
              </a:ext>
            </a:extLst>
          </p:cNvPr>
          <p:cNvSpPr txBox="1"/>
          <p:nvPr/>
        </p:nvSpPr>
        <p:spPr>
          <a:xfrm>
            <a:off x="887767" y="2441359"/>
            <a:ext cx="7478993" cy="461665"/>
          </a:xfrm>
          <a:prstGeom prst="rect">
            <a:avLst/>
          </a:prstGeom>
          <a:noFill/>
        </p:spPr>
        <p:txBody>
          <a:bodyPr wrap="square" rtlCol="0">
            <a:spAutoFit/>
          </a:bodyPr>
          <a:lstStyle/>
          <a:p>
            <a:r>
              <a:rPr lang="fr-FR" sz="2400" dirty="0"/>
              <a:t>Cf : document joint.</a:t>
            </a:r>
          </a:p>
        </p:txBody>
      </p:sp>
      <p:sp>
        <p:nvSpPr>
          <p:cNvPr id="5" name="ZoneTexte 4">
            <a:extLst>
              <a:ext uri="{FF2B5EF4-FFF2-40B4-BE49-F238E27FC236}">
                <a16:creationId xmlns:a16="http://schemas.microsoft.com/office/drawing/2014/main" id="{66A34249-3E61-7A6A-3BEB-987DED427AE3}"/>
              </a:ext>
            </a:extLst>
          </p:cNvPr>
          <p:cNvSpPr txBox="1"/>
          <p:nvPr/>
        </p:nvSpPr>
        <p:spPr>
          <a:xfrm>
            <a:off x="976544" y="3429000"/>
            <a:ext cx="7478993" cy="2308324"/>
          </a:xfrm>
          <a:prstGeom prst="rect">
            <a:avLst/>
          </a:prstGeom>
          <a:solidFill>
            <a:schemeClr val="accent6">
              <a:lumMod val="60000"/>
              <a:lumOff val="40000"/>
            </a:schemeClr>
          </a:solidFill>
        </p:spPr>
        <p:txBody>
          <a:bodyPr wrap="square" rtlCol="0">
            <a:spAutoFit/>
          </a:bodyPr>
          <a:lstStyle/>
          <a:p>
            <a:r>
              <a:rPr lang="fr-FR" dirty="0"/>
              <a:t>Une réunion sera organisée en début d’année afin d’anticiper l’organisation des séjours jeunes.</a:t>
            </a:r>
          </a:p>
          <a:p>
            <a:r>
              <a:rPr lang="fr-FR" dirty="0"/>
              <a:t>Mélanie, nouvellement arrivée sera en charge de la coordination des séjours jeunes pour autant des solutions pour les autres aspects organisationnels devront être trouvées afin de soulager la commune de Pont-De-Buis qui porte l’action.</a:t>
            </a:r>
          </a:p>
          <a:p>
            <a:r>
              <a:rPr lang="fr-FR" dirty="0"/>
              <a:t>La commune de </a:t>
            </a:r>
            <a:r>
              <a:rPr lang="fr-FR" dirty="0" err="1"/>
              <a:t>Pont-de-Buis-Lès-Quimerc’h</a:t>
            </a:r>
            <a:r>
              <a:rPr lang="fr-FR" dirty="0"/>
              <a:t> évoque la possibilité d’organiser à tour de rôle les séjours jeunes.</a:t>
            </a:r>
          </a:p>
        </p:txBody>
      </p:sp>
    </p:spTree>
    <p:extLst>
      <p:ext uri="{BB962C8B-B14F-4D97-AF65-F5344CB8AC3E}">
        <p14:creationId xmlns:p14="http://schemas.microsoft.com/office/powerpoint/2010/main" val="1461182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xfrm>
            <a:off x="822960" y="286604"/>
            <a:ext cx="7543800" cy="823105"/>
          </a:xfrm>
          <a:solidFill>
            <a:schemeClr val="bg2"/>
          </a:solidFill>
        </p:spPr>
        <p:txBody>
          <a:bodyPr/>
          <a:lstStyle/>
          <a:p>
            <a:r>
              <a:rPr lang="fr-FR" dirty="0"/>
              <a:t>Retour réunion ALSH </a:t>
            </a:r>
          </a:p>
        </p:txBody>
      </p:sp>
      <p:sp>
        <p:nvSpPr>
          <p:cNvPr id="3" name="ZoneTexte 2">
            <a:extLst>
              <a:ext uri="{FF2B5EF4-FFF2-40B4-BE49-F238E27FC236}">
                <a16:creationId xmlns:a16="http://schemas.microsoft.com/office/drawing/2014/main" id="{92EA1BC0-3CD4-48AF-C0CB-2915CD62A72B}"/>
              </a:ext>
            </a:extLst>
          </p:cNvPr>
          <p:cNvSpPr txBox="1"/>
          <p:nvPr/>
        </p:nvSpPr>
        <p:spPr>
          <a:xfrm>
            <a:off x="366570" y="1151453"/>
            <a:ext cx="8644265" cy="4708981"/>
          </a:xfrm>
          <a:prstGeom prst="rect">
            <a:avLst/>
          </a:prstGeom>
          <a:noFill/>
        </p:spPr>
        <p:txBody>
          <a:bodyPr wrap="square" rtlCol="0">
            <a:spAutoFit/>
          </a:bodyPr>
          <a:lstStyle/>
          <a:p>
            <a:pPr marL="457200" indent="-457200">
              <a:buFont typeface="Wingdings" panose="05000000000000000000" pitchFamily="2" charset="2"/>
              <a:buChar char="Ø"/>
            </a:pPr>
            <a:r>
              <a:rPr lang="fr-FR" sz="3200" b="1" dirty="0">
                <a:solidFill>
                  <a:srgbClr val="002060"/>
                </a:solidFill>
              </a:rPr>
              <a:t>Cadre CTG de l’action :</a:t>
            </a:r>
          </a:p>
          <a:p>
            <a:pPr>
              <a:spcBef>
                <a:spcPts val="600"/>
              </a:spcBef>
            </a:pPr>
            <a:r>
              <a:rPr lang="fr-FR" sz="2800" dirty="0">
                <a:solidFill>
                  <a:schemeClr val="accent2"/>
                </a:solidFill>
              </a:rPr>
              <a:t>Axe 2 : faciliter le parcours des enfants, des jeunes et des familles</a:t>
            </a:r>
          </a:p>
          <a:p>
            <a:pPr marL="1257300" lvl="2" indent="-342900">
              <a:buFont typeface="Arial" panose="020B0604020202020204" pitchFamily="34" charset="0"/>
              <a:buChar char="•"/>
            </a:pPr>
            <a:r>
              <a:rPr lang="fr-FR" sz="2400" b="1" dirty="0">
                <a:solidFill>
                  <a:schemeClr val="accent5"/>
                </a:solidFill>
              </a:rPr>
              <a:t>Orientation du projet :</a:t>
            </a:r>
          </a:p>
          <a:p>
            <a:r>
              <a:rPr lang="fr-FR" sz="2000" dirty="0">
                <a:solidFill>
                  <a:srgbClr val="002060"/>
                </a:solidFill>
              </a:rPr>
              <a:t>→ Maintenir et adapter l’offre d’accueil éducative de la petite enfance, l’enfance.</a:t>
            </a:r>
          </a:p>
          <a:p>
            <a:pPr marL="1257300" lvl="2" indent="-342900">
              <a:spcBef>
                <a:spcPts val="600"/>
              </a:spcBef>
              <a:buFont typeface="Arial" panose="020B0604020202020204" pitchFamily="34" charset="0"/>
              <a:buChar char="•"/>
            </a:pPr>
            <a:r>
              <a:rPr lang="fr-FR" sz="2400" b="1" dirty="0">
                <a:solidFill>
                  <a:schemeClr val="accent5"/>
                </a:solidFill>
              </a:rPr>
              <a:t>Enjeux croisés </a:t>
            </a:r>
            <a:r>
              <a:rPr lang="fr-FR" sz="2400" dirty="0">
                <a:solidFill>
                  <a:srgbClr val="002060"/>
                </a:solidFill>
              </a:rPr>
              <a:t>: </a:t>
            </a:r>
          </a:p>
          <a:p>
            <a:r>
              <a:rPr lang="fr-FR" sz="2000" dirty="0">
                <a:solidFill>
                  <a:srgbClr val="002060"/>
                </a:solidFill>
              </a:rPr>
              <a:t>→ Soutenir une diversification de l’offre d’accueil et de loisirs accessible à tous</a:t>
            </a:r>
          </a:p>
          <a:p>
            <a:r>
              <a:rPr lang="fr-FR" sz="2000" dirty="0">
                <a:solidFill>
                  <a:srgbClr val="002060"/>
                </a:solidFill>
              </a:rPr>
              <a:t>→ Favoriser une stratégie commune de développement de l’offre d’accueil</a:t>
            </a:r>
          </a:p>
          <a:p>
            <a:pPr marL="1257300" lvl="2" indent="-342900">
              <a:spcBef>
                <a:spcPts val="1200"/>
              </a:spcBef>
              <a:buFont typeface="Arial" panose="020B0604020202020204" pitchFamily="34" charset="0"/>
              <a:buChar char="•"/>
            </a:pPr>
            <a:r>
              <a:rPr lang="fr-FR" sz="2400" b="1" dirty="0">
                <a:solidFill>
                  <a:schemeClr val="accent5"/>
                </a:solidFill>
              </a:rPr>
              <a:t>Actions : </a:t>
            </a:r>
          </a:p>
          <a:p>
            <a:r>
              <a:rPr lang="fr-FR" sz="2000" dirty="0">
                <a:solidFill>
                  <a:srgbClr val="002060"/>
                </a:solidFill>
              </a:rPr>
              <a:t>→ Mutualisation de l’offre de service ALSH pendant les vacances ou sur des périodes de crises sanitaire</a:t>
            </a:r>
          </a:p>
          <a:p>
            <a:r>
              <a:rPr lang="fr-FR" sz="2000" dirty="0">
                <a:solidFill>
                  <a:srgbClr val="002060"/>
                </a:solidFill>
              </a:rPr>
              <a:t>→ Harmoniser les règlements de fonctionnement, ALSH ouverts à tous?</a:t>
            </a:r>
          </a:p>
        </p:txBody>
      </p:sp>
    </p:spTree>
    <p:extLst>
      <p:ext uri="{BB962C8B-B14F-4D97-AF65-F5344CB8AC3E}">
        <p14:creationId xmlns:p14="http://schemas.microsoft.com/office/powerpoint/2010/main" val="1925978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solidFill>
            <a:schemeClr val="bg2"/>
          </a:solidFill>
        </p:spPr>
        <p:txBody>
          <a:bodyPr/>
          <a:lstStyle/>
          <a:p>
            <a:r>
              <a:rPr lang="fr-FR" dirty="0"/>
              <a:t>Retour réunion ALSH </a:t>
            </a:r>
          </a:p>
        </p:txBody>
      </p:sp>
      <p:sp>
        <p:nvSpPr>
          <p:cNvPr id="3" name="ZoneTexte 2">
            <a:extLst>
              <a:ext uri="{FF2B5EF4-FFF2-40B4-BE49-F238E27FC236}">
                <a16:creationId xmlns:a16="http://schemas.microsoft.com/office/drawing/2014/main" id="{92EA1BC0-3CD4-48AF-C0CB-2915CD62A72B}"/>
              </a:ext>
            </a:extLst>
          </p:cNvPr>
          <p:cNvSpPr txBox="1"/>
          <p:nvPr/>
        </p:nvSpPr>
        <p:spPr>
          <a:xfrm>
            <a:off x="357692" y="1844938"/>
            <a:ext cx="8151607" cy="4693593"/>
          </a:xfrm>
          <a:prstGeom prst="rect">
            <a:avLst/>
          </a:prstGeom>
          <a:noFill/>
        </p:spPr>
        <p:txBody>
          <a:bodyPr wrap="square" rtlCol="0">
            <a:spAutoFit/>
          </a:bodyPr>
          <a:lstStyle/>
          <a:p>
            <a:r>
              <a:rPr lang="fr-FR" sz="3200" dirty="0">
                <a:solidFill>
                  <a:srgbClr val="002060"/>
                </a:solidFill>
              </a:rPr>
              <a:t>Rappel des constats :</a:t>
            </a:r>
          </a:p>
          <a:p>
            <a:endParaRPr lang="fr-FR" dirty="0"/>
          </a:p>
          <a:p>
            <a:pPr marL="342900" indent="-342900">
              <a:buFont typeface="Wingdings" panose="05000000000000000000" pitchFamily="2" charset="2"/>
              <a:buChar char="Ø"/>
            </a:pPr>
            <a:r>
              <a:rPr lang="fr-FR" sz="2400" dirty="0">
                <a:solidFill>
                  <a:srgbClr val="0070C0"/>
                </a:solidFill>
              </a:rPr>
              <a:t>Hausse des demandes des familles </a:t>
            </a:r>
            <a:r>
              <a:rPr lang="fr-FR" sz="2400" dirty="0"/>
              <a:t>dans les ALSH</a:t>
            </a:r>
          </a:p>
          <a:p>
            <a:pPr>
              <a:spcAft>
                <a:spcPts val="600"/>
              </a:spcAft>
            </a:pPr>
            <a:r>
              <a:rPr lang="fr-FR" sz="2400" dirty="0">
                <a:latin typeface="Calibri" panose="020F0502020204030204" pitchFamily="34" charset="0"/>
                <a:cs typeface="Calibri" panose="020F0502020204030204" pitchFamily="34" charset="0"/>
              </a:rPr>
              <a:t>		→ Des ALSH complets les mercredis et vacances scolaires</a:t>
            </a:r>
            <a:endParaRPr lang="fr-FR" sz="2400" dirty="0"/>
          </a:p>
          <a:p>
            <a:pPr marL="342900" indent="-342900">
              <a:spcAft>
                <a:spcPts val="600"/>
              </a:spcAft>
              <a:buFont typeface="Wingdings" panose="05000000000000000000" pitchFamily="2" charset="2"/>
              <a:buChar char="Ø"/>
            </a:pPr>
            <a:r>
              <a:rPr lang="fr-FR" sz="2400" dirty="0"/>
              <a:t> </a:t>
            </a:r>
            <a:r>
              <a:rPr lang="fr-FR" sz="2400" dirty="0">
                <a:solidFill>
                  <a:srgbClr val="0070C0"/>
                </a:solidFill>
              </a:rPr>
              <a:t>Difficultés à trouver du personnel</a:t>
            </a:r>
          </a:p>
          <a:p>
            <a:pPr marL="342900" indent="-342900">
              <a:buFont typeface="Wingdings" panose="05000000000000000000" pitchFamily="2" charset="2"/>
              <a:buChar char="Ø"/>
            </a:pPr>
            <a:r>
              <a:rPr lang="fr-FR" sz="2400" dirty="0"/>
              <a:t>Problématique des </a:t>
            </a:r>
            <a:r>
              <a:rPr lang="fr-FR" sz="2400" dirty="0">
                <a:solidFill>
                  <a:srgbClr val="0070C0"/>
                </a:solidFill>
              </a:rPr>
              <a:t>vacances de Noël et du mois d’août</a:t>
            </a:r>
          </a:p>
          <a:p>
            <a:pPr>
              <a:spcAft>
                <a:spcPts val="600"/>
              </a:spcAft>
            </a:pPr>
            <a:r>
              <a:rPr lang="fr-FR" sz="2400" dirty="0">
                <a:latin typeface="Calibri" panose="020F0502020204030204" pitchFamily="34" charset="0"/>
                <a:cs typeface="Calibri" panose="020F0502020204030204" pitchFamily="34" charset="0"/>
              </a:rPr>
              <a:t>		→ une diminution des effectifs sur ces périodes mais toujours des besoins de famille</a:t>
            </a:r>
            <a:endParaRPr lang="fr-FR" sz="2400" dirty="0"/>
          </a:p>
          <a:p>
            <a:pPr marL="342900" indent="-342900">
              <a:buFont typeface="Wingdings" panose="05000000000000000000" pitchFamily="2" charset="2"/>
              <a:buChar char="Ø"/>
            </a:pPr>
            <a:r>
              <a:rPr lang="fr-FR" sz="2400" dirty="0"/>
              <a:t>Des </a:t>
            </a:r>
            <a:r>
              <a:rPr lang="fr-FR" sz="2400" dirty="0">
                <a:solidFill>
                  <a:srgbClr val="0070C0"/>
                </a:solidFill>
              </a:rPr>
              <a:t>critères d’accueil différents </a:t>
            </a:r>
            <a:r>
              <a:rPr lang="fr-FR" sz="2400" dirty="0"/>
              <a:t>dans les ALSH du territoire</a:t>
            </a:r>
          </a:p>
          <a:p>
            <a:r>
              <a:rPr lang="fr-FR" sz="2400" dirty="0"/>
              <a:t>(horaires, définition du public prioritaire, ouverture aux enfants des autres communes…)</a:t>
            </a:r>
          </a:p>
          <a:p>
            <a:endParaRPr lang="fr-FR" dirty="0"/>
          </a:p>
        </p:txBody>
      </p:sp>
    </p:spTree>
    <p:extLst>
      <p:ext uri="{BB962C8B-B14F-4D97-AF65-F5344CB8AC3E}">
        <p14:creationId xmlns:p14="http://schemas.microsoft.com/office/powerpoint/2010/main" val="3183337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solidFill>
            <a:schemeClr val="bg2"/>
          </a:solidFill>
        </p:spPr>
        <p:txBody>
          <a:bodyPr/>
          <a:lstStyle/>
          <a:p>
            <a:r>
              <a:rPr lang="fr-FR" dirty="0"/>
              <a:t>Retour réunion ALSH </a:t>
            </a:r>
          </a:p>
        </p:txBody>
      </p:sp>
      <p:sp>
        <p:nvSpPr>
          <p:cNvPr id="3" name="ZoneTexte 2">
            <a:extLst>
              <a:ext uri="{FF2B5EF4-FFF2-40B4-BE49-F238E27FC236}">
                <a16:creationId xmlns:a16="http://schemas.microsoft.com/office/drawing/2014/main" id="{92EA1BC0-3CD4-48AF-C0CB-2915CD62A72B}"/>
              </a:ext>
            </a:extLst>
          </p:cNvPr>
          <p:cNvSpPr txBox="1"/>
          <p:nvPr/>
        </p:nvSpPr>
        <p:spPr>
          <a:xfrm>
            <a:off x="496196" y="1737361"/>
            <a:ext cx="8151607" cy="3077766"/>
          </a:xfrm>
          <a:prstGeom prst="rect">
            <a:avLst/>
          </a:prstGeom>
          <a:noFill/>
        </p:spPr>
        <p:txBody>
          <a:bodyPr wrap="square" rtlCol="0">
            <a:spAutoFit/>
          </a:bodyPr>
          <a:lstStyle/>
          <a:p>
            <a:pPr marL="457200" indent="-457200">
              <a:buFont typeface="Wingdings" panose="05000000000000000000" pitchFamily="2" charset="2"/>
              <a:buChar char="q"/>
            </a:pPr>
            <a:r>
              <a:rPr lang="fr-FR" sz="3200" dirty="0">
                <a:solidFill>
                  <a:srgbClr val="002060"/>
                </a:solidFill>
              </a:rPr>
              <a:t>Organisation d’une rencontre inter ALSH : mardi 14 novembre</a:t>
            </a:r>
          </a:p>
          <a:p>
            <a:r>
              <a:rPr lang="fr-FR" sz="3200" dirty="0">
                <a:solidFill>
                  <a:srgbClr val="002060"/>
                </a:solidFill>
              </a:rPr>
              <a:t>→ Travailler sur deux points :</a:t>
            </a:r>
          </a:p>
          <a:p>
            <a:pPr>
              <a:spcBef>
                <a:spcPts val="1200"/>
              </a:spcBef>
            </a:pPr>
            <a:r>
              <a:rPr lang="fr-FR" sz="3200" dirty="0">
                <a:solidFill>
                  <a:srgbClr val="002060"/>
                </a:solidFill>
              </a:rPr>
              <a:t>- </a:t>
            </a:r>
            <a:r>
              <a:rPr lang="fr-FR" sz="2800" dirty="0">
                <a:solidFill>
                  <a:srgbClr val="002060"/>
                </a:solidFill>
              </a:rPr>
              <a:t>Solutions envisageables pour les vacances de Noël</a:t>
            </a:r>
          </a:p>
          <a:p>
            <a:pPr>
              <a:spcBef>
                <a:spcPts val="1200"/>
              </a:spcBef>
            </a:pPr>
            <a:r>
              <a:rPr lang="fr-FR" sz="2800" dirty="0">
                <a:solidFill>
                  <a:srgbClr val="002060"/>
                </a:solidFill>
              </a:rPr>
              <a:t>- Harmonisation des critères d’accueil</a:t>
            </a:r>
            <a:endParaRPr lang="fr-FR" dirty="0"/>
          </a:p>
          <a:p>
            <a:endParaRPr lang="fr-FR" dirty="0"/>
          </a:p>
        </p:txBody>
      </p:sp>
      <p:sp>
        <p:nvSpPr>
          <p:cNvPr id="4" name="ZoneTexte 3">
            <a:extLst>
              <a:ext uri="{FF2B5EF4-FFF2-40B4-BE49-F238E27FC236}">
                <a16:creationId xmlns:a16="http://schemas.microsoft.com/office/drawing/2014/main" id="{B92EF6CF-6B3E-0E5E-CA76-FD1E56D70231}"/>
              </a:ext>
            </a:extLst>
          </p:cNvPr>
          <p:cNvSpPr txBox="1"/>
          <p:nvPr/>
        </p:nvSpPr>
        <p:spPr>
          <a:xfrm>
            <a:off x="630315" y="4598633"/>
            <a:ext cx="7927759" cy="1754326"/>
          </a:xfrm>
          <a:prstGeom prst="rect">
            <a:avLst/>
          </a:prstGeom>
          <a:solidFill>
            <a:schemeClr val="accent6">
              <a:lumMod val="60000"/>
              <a:lumOff val="40000"/>
            </a:schemeClr>
          </a:solidFill>
        </p:spPr>
        <p:txBody>
          <a:bodyPr wrap="square" rtlCol="0">
            <a:spAutoFit/>
          </a:bodyPr>
          <a:lstStyle/>
          <a:p>
            <a:r>
              <a:rPr lang="fr-FR" dirty="0"/>
              <a:t>Il est rappelé que les propositions qui vont suivre émanent d’une réflexion à la suite des échanges lors de la commission de juillet et la réunion avec les directeurs des ALSH. Ce sont des pistes de travail qui nécessiteront des réflexions dans chaque commune qui ont la compétence jeunesse.</a:t>
            </a:r>
          </a:p>
          <a:p>
            <a:r>
              <a:rPr lang="fr-FR" dirty="0"/>
              <a:t>A noter que l’ensemble des ALSH n’était pas représenté lors de la réunion du 14 novembre.</a:t>
            </a:r>
          </a:p>
        </p:txBody>
      </p:sp>
    </p:spTree>
    <p:extLst>
      <p:ext uri="{BB962C8B-B14F-4D97-AF65-F5344CB8AC3E}">
        <p14:creationId xmlns:p14="http://schemas.microsoft.com/office/powerpoint/2010/main" val="3917176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xfrm>
            <a:off x="822960" y="286605"/>
            <a:ext cx="7543800" cy="734328"/>
          </a:xfrm>
          <a:solidFill>
            <a:schemeClr val="bg2"/>
          </a:solidFill>
        </p:spPr>
        <p:txBody>
          <a:bodyPr/>
          <a:lstStyle/>
          <a:p>
            <a:r>
              <a:rPr lang="fr-FR" dirty="0"/>
              <a:t>Retour réunion ALSH </a:t>
            </a:r>
          </a:p>
        </p:txBody>
      </p:sp>
      <p:sp>
        <p:nvSpPr>
          <p:cNvPr id="3" name="ZoneTexte 2">
            <a:extLst>
              <a:ext uri="{FF2B5EF4-FFF2-40B4-BE49-F238E27FC236}">
                <a16:creationId xmlns:a16="http://schemas.microsoft.com/office/drawing/2014/main" id="{92EA1BC0-3CD4-48AF-C0CB-2915CD62A72B}"/>
              </a:ext>
            </a:extLst>
          </p:cNvPr>
          <p:cNvSpPr txBox="1"/>
          <p:nvPr/>
        </p:nvSpPr>
        <p:spPr>
          <a:xfrm>
            <a:off x="366570" y="1110610"/>
            <a:ext cx="8151607" cy="3631763"/>
          </a:xfrm>
          <a:prstGeom prst="rect">
            <a:avLst/>
          </a:prstGeom>
          <a:noFill/>
        </p:spPr>
        <p:txBody>
          <a:bodyPr wrap="square" rtlCol="0">
            <a:spAutoFit/>
          </a:bodyPr>
          <a:lstStyle/>
          <a:p>
            <a:pPr marL="457200" indent="-457200">
              <a:buFont typeface="Wingdings" panose="05000000000000000000" pitchFamily="2" charset="2"/>
              <a:buChar char="Ø"/>
            </a:pPr>
            <a:r>
              <a:rPr lang="fr-FR" sz="3200" b="1" dirty="0">
                <a:solidFill>
                  <a:srgbClr val="002060"/>
                </a:solidFill>
              </a:rPr>
              <a:t>Principes préalables à l’échange</a:t>
            </a:r>
          </a:p>
          <a:p>
            <a:endParaRPr lang="fr-FR" sz="1600" dirty="0">
              <a:solidFill>
                <a:srgbClr val="002060"/>
              </a:solidFill>
            </a:endParaRPr>
          </a:p>
          <a:p>
            <a:pPr>
              <a:spcAft>
                <a:spcPts val="1200"/>
              </a:spcAft>
            </a:pPr>
            <a:r>
              <a:rPr lang="fr-FR" sz="2800" dirty="0">
                <a:solidFill>
                  <a:schemeClr val="accent2"/>
                </a:solidFill>
              </a:rPr>
              <a:t>Des solutions qui :</a:t>
            </a:r>
          </a:p>
          <a:p>
            <a:pPr marL="514350" indent="-514350">
              <a:buFont typeface="+mj-lt"/>
              <a:buAutoNum type="arabicPeriod"/>
            </a:pPr>
            <a:r>
              <a:rPr lang="fr-FR" sz="2800" dirty="0">
                <a:solidFill>
                  <a:srgbClr val="002060"/>
                </a:solidFill>
              </a:rPr>
              <a:t>permettent de répondre à toutes les familles</a:t>
            </a:r>
          </a:p>
          <a:p>
            <a:pPr marL="514350" indent="-514350">
              <a:buFont typeface="+mj-lt"/>
              <a:buAutoNum type="arabicPeriod"/>
            </a:pPr>
            <a:r>
              <a:rPr lang="fr-FR" sz="2800" dirty="0">
                <a:solidFill>
                  <a:srgbClr val="002060"/>
                </a:solidFill>
              </a:rPr>
              <a:t>assurent une équité entre communes (financières, organisationnelles)</a:t>
            </a:r>
          </a:p>
          <a:p>
            <a:pPr marL="514350" indent="-514350">
              <a:buFont typeface="+mj-lt"/>
              <a:buAutoNum type="arabicPeriod"/>
            </a:pPr>
            <a:r>
              <a:rPr lang="fr-FR" sz="2800" dirty="0">
                <a:solidFill>
                  <a:srgbClr val="002060"/>
                </a:solidFill>
              </a:rPr>
              <a:t>reposent sur une mutualisation des moyens</a:t>
            </a:r>
          </a:p>
          <a:p>
            <a:pPr marL="285750" indent="-285750">
              <a:buFontTx/>
              <a:buChar char="-"/>
            </a:pPr>
            <a:endParaRPr lang="fr-FR" sz="1600" dirty="0">
              <a:solidFill>
                <a:srgbClr val="002060"/>
              </a:solidFill>
            </a:endParaRPr>
          </a:p>
          <a:p>
            <a:pPr marL="285750" indent="-285750">
              <a:buFontTx/>
              <a:buChar char="-"/>
            </a:pPr>
            <a:endParaRPr lang="fr-FR" sz="1600" dirty="0">
              <a:solidFill>
                <a:srgbClr val="002060"/>
              </a:solidFill>
            </a:endParaRPr>
          </a:p>
        </p:txBody>
      </p:sp>
    </p:spTree>
    <p:extLst>
      <p:ext uri="{BB962C8B-B14F-4D97-AF65-F5344CB8AC3E}">
        <p14:creationId xmlns:p14="http://schemas.microsoft.com/office/powerpoint/2010/main" val="15111023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A42120-1710-07DF-7F97-10BE0687865C}"/>
              </a:ext>
            </a:extLst>
          </p:cNvPr>
          <p:cNvSpPr>
            <a:spLocks noGrp="1"/>
          </p:cNvSpPr>
          <p:nvPr>
            <p:ph type="title"/>
          </p:nvPr>
        </p:nvSpPr>
        <p:spPr>
          <a:xfrm>
            <a:off x="822960" y="286605"/>
            <a:ext cx="7543800" cy="689940"/>
          </a:xfrm>
          <a:solidFill>
            <a:schemeClr val="bg2"/>
          </a:solidFill>
        </p:spPr>
        <p:txBody>
          <a:bodyPr>
            <a:normAutofit fontScale="90000"/>
          </a:bodyPr>
          <a:lstStyle/>
          <a:p>
            <a:r>
              <a:rPr lang="fr-FR" dirty="0"/>
              <a:t>Retour réunion ALSH </a:t>
            </a:r>
          </a:p>
        </p:txBody>
      </p:sp>
      <p:sp>
        <p:nvSpPr>
          <p:cNvPr id="3" name="ZoneTexte 2">
            <a:extLst>
              <a:ext uri="{FF2B5EF4-FFF2-40B4-BE49-F238E27FC236}">
                <a16:creationId xmlns:a16="http://schemas.microsoft.com/office/drawing/2014/main" id="{92EA1BC0-3CD4-48AF-C0CB-2915CD62A72B}"/>
              </a:ext>
            </a:extLst>
          </p:cNvPr>
          <p:cNvSpPr txBox="1"/>
          <p:nvPr/>
        </p:nvSpPr>
        <p:spPr>
          <a:xfrm>
            <a:off x="402081" y="1161357"/>
            <a:ext cx="8151607" cy="5816977"/>
          </a:xfrm>
          <a:prstGeom prst="rect">
            <a:avLst/>
          </a:prstGeom>
          <a:noFill/>
        </p:spPr>
        <p:txBody>
          <a:bodyPr wrap="square" rtlCol="0">
            <a:spAutoFit/>
          </a:bodyPr>
          <a:lstStyle/>
          <a:p>
            <a:pPr marL="285750" indent="-285750">
              <a:buFont typeface="Wingdings" panose="05000000000000000000" pitchFamily="2" charset="2"/>
              <a:buChar char="Ø"/>
            </a:pPr>
            <a:r>
              <a:rPr lang="fr-FR" sz="2800" b="1" dirty="0">
                <a:solidFill>
                  <a:srgbClr val="002060"/>
                </a:solidFill>
              </a:rPr>
              <a:t>Vacances de Noël</a:t>
            </a:r>
          </a:p>
          <a:p>
            <a:pPr>
              <a:spcBef>
                <a:spcPts val="1200"/>
              </a:spcBef>
              <a:spcAft>
                <a:spcPts val="1200"/>
              </a:spcAft>
            </a:pPr>
            <a:r>
              <a:rPr lang="fr-FR" sz="2400" dirty="0">
                <a:solidFill>
                  <a:schemeClr val="accent2"/>
                </a:solidFill>
              </a:rPr>
              <a:t> Les contraintes à prendre en compte</a:t>
            </a:r>
          </a:p>
          <a:p>
            <a:pPr marL="285750" indent="-285750">
              <a:buFont typeface="Arial" panose="020B0604020202020204" pitchFamily="34" charset="0"/>
              <a:buChar char="•"/>
            </a:pPr>
            <a:r>
              <a:rPr lang="fr-FR" sz="2400" dirty="0">
                <a:solidFill>
                  <a:srgbClr val="002060"/>
                </a:solidFill>
              </a:rPr>
              <a:t>L’effectif des équipes des petites communes complique la gestion des congés</a:t>
            </a:r>
          </a:p>
          <a:p>
            <a:r>
              <a:rPr lang="fr-FR" sz="2000" dirty="0">
                <a:solidFill>
                  <a:srgbClr val="002060"/>
                </a:solidFill>
              </a:rPr>
              <a:t>→ le portage par un ALSH des communes plus importantes semble donc plus judicieux</a:t>
            </a:r>
            <a:endParaRPr lang="fr-FR" sz="2400" dirty="0">
              <a:solidFill>
                <a:srgbClr val="002060"/>
              </a:solidFill>
            </a:endParaRPr>
          </a:p>
          <a:p>
            <a:pPr marL="285750" indent="-285750">
              <a:spcBef>
                <a:spcPts val="1200"/>
              </a:spcBef>
              <a:buFont typeface="Arial" panose="020B0604020202020204" pitchFamily="34" charset="0"/>
              <a:buChar char="•"/>
            </a:pPr>
            <a:r>
              <a:rPr lang="fr-FR" sz="2400" dirty="0">
                <a:solidFill>
                  <a:srgbClr val="002060"/>
                </a:solidFill>
              </a:rPr>
              <a:t>une ouverture pour répondre aux besoin des familles :  exemple : parents ne pouvant pauser de congés à Noël…</a:t>
            </a:r>
          </a:p>
          <a:p>
            <a:r>
              <a:rPr lang="fr-FR" sz="2000" dirty="0">
                <a:solidFill>
                  <a:srgbClr val="002060"/>
                </a:solidFill>
              </a:rPr>
              <a:t>→ Vigilance sur les horaires d’ouverture pour les parents qui travaillent et le service offert : privilégier un service de même qualité que durant les autres vacances scolaires.</a:t>
            </a:r>
          </a:p>
          <a:p>
            <a:pPr marL="285750" indent="-285750">
              <a:spcBef>
                <a:spcPts val="1200"/>
              </a:spcBef>
              <a:buFont typeface="Arial" panose="020B0604020202020204" pitchFamily="34" charset="0"/>
              <a:buChar char="•"/>
            </a:pPr>
            <a:r>
              <a:rPr lang="fr-FR" sz="2400" dirty="0">
                <a:solidFill>
                  <a:srgbClr val="002060"/>
                </a:solidFill>
              </a:rPr>
              <a:t>Choisir un lieu stratégique pour les familles</a:t>
            </a:r>
          </a:p>
          <a:p>
            <a:r>
              <a:rPr lang="fr-FR" sz="2000" dirty="0">
                <a:solidFill>
                  <a:srgbClr val="002060"/>
                </a:solidFill>
              </a:rPr>
              <a:t>→ l’ALSH ouvert doit être central</a:t>
            </a:r>
          </a:p>
          <a:p>
            <a:endParaRPr lang="fr-FR" dirty="0">
              <a:solidFill>
                <a:srgbClr val="002060"/>
              </a:solidFill>
            </a:endParaRPr>
          </a:p>
          <a:p>
            <a:endParaRPr lang="fr-FR" dirty="0">
              <a:solidFill>
                <a:srgbClr val="002060"/>
              </a:solidFill>
            </a:endParaRPr>
          </a:p>
        </p:txBody>
      </p:sp>
    </p:spTree>
    <p:extLst>
      <p:ext uri="{BB962C8B-B14F-4D97-AF65-F5344CB8AC3E}">
        <p14:creationId xmlns:p14="http://schemas.microsoft.com/office/powerpoint/2010/main" val="2589328052"/>
      </p:ext>
    </p:extLst>
  </p:cSld>
  <p:clrMapOvr>
    <a:masterClrMapping/>
  </p:clrMapOvr>
</p:sld>
</file>

<file path=ppt/theme/theme1.xml><?xml version="1.0" encoding="utf-8"?>
<a:theme xmlns:a="http://schemas.openxmlformats.org/drawingml/2006/main" name="Rétrospective">
  <a:themeElements>
    <a:clrScheme name="Rétrospective">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étrospectiv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1521</TotalTime>
  <Words>2507</Words>
  <Application>Microsoft Office PowerPoint</Application>
  <PresentationFormat>Affichage à l'écran (4:3)</PresentationFormat>
  <Paragraphs>329</Paragraphs>
  <Slides>31</Slides>
  <Notes>0</Notes>
  <HiddenSlides>0</HiddenSlides>
  <MMClips>0</MMClips>
  <ScaleCrop>false</ScaleCrop>
  <HeadingPairs>
    <vt:vector size="8" baseType="variant">
      <vt:variant>
        <vt:lpstr>Polices utilisées</vt:lpstr>
      </vt:variant>
      <vt:variant>
        <vt:i4>5</vt:i4>
      </vt:variant>
      <vt:variant>
        <vt:lpstr>Thème</vt:lpstr>
      </vt:variant>
      <vt:variant>
        <vt:i4>1</vt:i4>
      </vt:variant>
      <vt:variant>
        <vt:lpstr>Serveurs OLE incorporés</vt:lpstr>
      </vt:variant>
      <vt:variant>
        <vt:i4>1</vt:i4>
      </vt:variant>
      <vt:variant>
        <vt:lpstr>Titres des diapositives</vt:lpstr>
      </vt:variant>
      <vt:variant>
        <vt:i4>31</vt:i4>
      </vt:variant>
    </vt:vector>
  </HeadingPairs>
  <TitlesOfParts>
    <vt:vector size="38" baseType="lpstr">
      <vt:lpstr>Arial</vt:lpstr>
      <vt:lpstr>Calibri</vt:lpstr>
      <vt:lpstr>Calibri Light</vt:lpstr>
      <vt:lpstr>Constantia</vt:lpstr>
      <vt:lpstr>Wingdings</vt:lpstr>
      <vt:lpstr>Rétrospective</vt:lpstr>
      <vt:lpstr>Acrobat Document</vt:lpstr>
      <vt:lpstr>Présentation PowerPoint</vt:lpstr>
      <vt:lpstr>Présentation PowerPoint</vt:lpstr>
      <vt:lpstr>Présentation PowerPoint</vt:lpstr>
      <vt:lpstr>Bilan des mini-camps </vt:lpstr>
      <vt:lpstr>Retour réunion ALSH </vt:lpstr>
      <vt:lpstr>Retour réunion ALSH </vt:lpstr>
      <vt:lpstr>Retour réunion ALSH </vt:lpstr>
      <vt:lpstr>Retour réunion ALSH </vt:lpstr>
      <vt:lpstr>Retour réunion ALSH </vt:lpstr>
      <vt:lpstr>Retour réunion ALSH </vt:lpstr>
      <vt:lpstr>Retour réunion ALSH </vt:lpstr>
      <vt:lpstr>Retour réunion ALSH </vt:lpstr>
      <vt:lpstr>Retour réunion ALSH </vt:lpstr>
      <vt:lpstr>Retour réunion ALSH </vt:lpstr>
      <vt:lpstr>Retour réunion ALSH </vt:lpstr>
      <vt:lpstr>Retour réunion ALSH </vt:lpstr>
      <vt:lpstr>Retour réunion ALSH </vt:lpstr>
      <vt:lpstr>Retour réunion ALSH </vt:lpstr>
      <vt:lpstr>Financement des BAFA </vt:lpstr>
      <vt:lpstr>Financement des BAFA</vt:lpstr>
      <vt:lpstr>Financement des BAFA</vt:lpstr>
      <vt:lpstr>Financement des BAFA</vt:lpstr>
      <vt:lpstr>Financement des BAFA</vt:lpstr>
      <vt:lpstr>Lieu de vie sociale Côté Aulne maritime </vt:lpstr>
      <vt:lpstr>Lieu de Vie sociale Côté Aulne Maritime</vt:lpstr>
      <vt:lpstr>Lieu de Vie sociale Côté Aulne maritime</vt:lpstr>
      <vt:lpstr>Convention Kaniri Ar Mor</vt:lpstr>
      <vt:lpstr>Convention Ulamir</vt:lpstr>
      <vt:lpstr>Informations diverses</vt:lpstr>
      <vt:lpstr>Prochaines commissions</vt:lpstr>
      <vt:lpstr>Merci de votre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Katell LE BERRE</dc:creator>
  <cp:lastModifiedBy>Aurélie CABON</cp:lastModifiedBy>
  <cp:revision>77</cp:revision>
  <cp:lastPrinted>2022-11-21T13:40:43Z</cp:lastPrinted>
  <dcterms:created xsi:type="dcterms:W3CDTF">2021-01-05T08:26:25Z</dcterms:created>
  <dcterms:modified xsi:type="dcterms:W3CDTF">2022-12-20T15:12:19Z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Affichage à l'écran (4:3)</vt:lpwstr>
  </property>
  <property fmtid="{D5CDD505-2E9C-101B-9397-08002B2CF9AE}" pid="9" name="ScaleCrop">
    <vt:bool>false</vt:bool>
  </property>
  <property fmtid="{D5CDD505-2E9C-101B-9397-08002B2CF9AE}" pid="10" name="ShareDoc">
    <vt:bool>false</vt:bool>
  </property>
  <property fmtid="{D5CDD505-2E9C-101B-9397-08002B2CF9AE}" pid="11" name="Slides">
    <vt:i4>37</vt:i4>
  </property>
</Properties>
</file>