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33" r:id="rId1"/>
  </p:sldMasterIdLst>
  <p:notesMasterIdLst>
    <p:notesMasterId r:id="rId27"/>
  </p:notesMasterIdLst>
  <p:sldIdLst>
    <p:sldId id="256" r:id="rId2"/>
    <p:sldId id="641" r:id="rId3"/>
    <p:sldId id="667" r:id="rId4"/>
    <p:sldId id="265" r:id="rId5"/>
    <p:sldId id="651" r:id="rId6"/>
    <p:sldId id="266" r:id="rId7"/>
    <p:sldId id="644" r:id="rId8"/>
    <p:sldId id="645" r:id="rId9"/>
    <p:sldId id="646" r:id="rId10"/>
    <p:sldId id="653" r:id="rId11"/>
    <p:sldId id="647" r:id="rId12"/>
    <p:sldId id="648" r:id="rId13"/>
    <p:sldId id="649" r:id="rId14"/>
    <p:sldId id="650" r:id="rId15"/>
    <p:sldId id="652" r:id="rId16"/>
    <p:sldId id="642" r:id="rId17"/>
    <p:sldId id="661" r:id="rId18"/>
    <p:sldId id="662" r:id="rId19"/>
    <p:sldId id="663" r:id="rId20"/>
    <p:sldId id="664" r:id="rId21"/>
    <p:sldId id="665" r:id="rId22"/>
    <p:sldId id="666" r:id="rId23"/>
    <p:sldId id="654" r:id="rId24"/>
    <p:sldId id="668" r:id="rId25"/>
    <p:sldId id="655" r:id="rId2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3618" autoAdjust="0"/>
  </p:normalViewPr>
  <p:slideViewPr>
    <p:cSldViewPr snapToGrid="0">
      <p:cViewPr varScale="1">
        <p:scale>
          <a:sx n="86" d="100"/>
          <a:sy n="86" d="100"/>
        </p:scale>
        <p:origin x="13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612E90-DBF1-412A-840B-8EA4A71D79A6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A9DD71-E19B-4911-BCD5-D3A4ECFD13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9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9DD71-E19B-4911-BCD5-D3A4ECFD13C4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4204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9DD71-E19B-4911-BCD5-D3A4ECFD13C4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7661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9DD71-E19B-4911-BCD5-D3A4ECFD13C4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6185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489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052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886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28D29-1ECB-41DF-951B-2A23F95AD026}" type="datetimeFigureOut">
              <a:rPr lang="en-US" smtClean="0"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3F4F-51B2-42EE-AFA2-40C4572185C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297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0453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717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58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6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444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smtClean="0"/>
              <a:pPr/>
              <a:t>10/4/2022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32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89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255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7924680" y="6356520"/>
            <a:ext cx="76104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B568972E-BBBE-4CF7-A931-B62B576F0997}" type="slidenum">
              <a:rPr lang="fr-FR" sz="1200" strike="noStrike">
                <a:solidFill>
                  <a:srgbClr val="035C75"/>
                </a:solidFill>
                <a:latin typeface="Constantia"/>
                <a:ea typeface="DejaVu Sans"/>
              </a:rPr>
              <a:t>1</a:t>
            </a:fld>
            <a:endParaRPr/>
          </a:p>
        </p:txBody>
      </p:sp>
      <p:pic>
        <p:nvPicPr>
          <p:cNvPr id="41" name="Espace réservé du contenu 4"/>
          <p:cNvPicPr/>
          <p:nvPr/>
        </p:nvPicPr>
        <p:blipFill>
          <a:blip r:embed="rId2"/>
          <a:stretch/>
        </p:blipFill>
        <p:spPr>
          <a:xfrm>
            <a:off x="2325600" y="3671086"/>
            <a:ext cx="4275000" cy="2102400"/>
          </a:xfrm>
          <a:prstGeom prst="rect">
            <a:avLst/>
          </a:prstGeom>
          <a:ln>
            <a:noFill/>
          </a:ln>
        </p:spPr>
      </p:pic>
      <p:sp>
        <p:nvSpPr>
          <p:cNvPr id="42" name="CustomShape 2"/>
          <p:cNvSpPr/>
          <p:nvPr/>
        </p:nvSpPr>
        <p:spPr>
          <a:xfrm>
            <a:off x="-108360" y="1412640"/>
            <a:ext cx="9142920" cy="2405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r>
              <a:rPr lang="fr-FR" sz="4800" strike="noStrike" dirty="0">
                <a:solidFill>
                  <a:srgbClr val="0B5394"/>
                </a:solidFill>
                <a:latin typeface="Constantia"/>
                <a:ea typeface="DejaVu Sans"/>
              </a:rPr>
              <a:t>Commission Enfance Jeunesse</a:t>
            </a:r>
          </a:p>
          <a:p>
            <a:pPr algn="ctr">
              <a:lnSpc>
                <a:spcPct val="100000"/>
              </a:lnSpc>
            </a:pPr>
            <a:r>
              <a:rPr lang="fr-FR" sz="4800" dirty="0">
                <a:solidFill>
                  <a:srgbClr val="0B5394"/>
                </a:solidFill>
                <a:latin typeface="Constantia"/>
              </a:rPr>
              <a:t>Culture Loisirs</a:t>
            </a: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r>
              <a:rPr lang="fr-FR" sz="2800" dirty="0">
                <a:solidFill>
                  <a:srgbClr val="0B5394"/>
                </a:solidFill>
                <a:latin typeface="Constantia"/>
                <a:ea typeface="DejaVu Sans"/>
              </a:rPr>
              <a:t>20</a:t>
            </a:r>
            <a:r>
              <a:rPr lang="fr-FR" sz="2800" strike="noStrike" dirty="0">
                <a:solidFill>
                  <a:srgbClr val="0B5394"/>
                </a:solidFill>
                <a:latin typeface="Constantia"/>
                <a:ea typeface="DejaVu Sans"/>
              </a:rPr>
              <a:t>/09/2022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4">
            <a:extLst>
              <a:ext uri="{FF2B5EF4-FFF2-40B4-BE49-F238E27FC236}">
                <a16:creationId xmlns:a16="http://schemas.microsoft.com/office/drawing/2014/main" id="{74B79451-0929-9A98-DF1F-6E5843E549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741446"/>
              </p:ext>
            </p:extLst>
          </p:nvPr>
        </p:nvGraphicFramePr>
        <p:xfrm>
          <a:off x="392655" y="220980"/>
          <a:ext cx="8358690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673">
                  <a:extLst>
                    <a:ext uri="{9D8B030D-6E8A-4147-A177-3AD203B41FA5}">
                      <a16:colId xmlns:a16="http://schemas.microsoft.com/office/drawing/2014/main" val="2784694497"/>
                    </a:ext>
                  </a:extLst>
                </a:gridCol>
                <a:gridCol w="818997">
                  <a:extLst>
                    <a:ext uri="{9D8B030D-6E8A-4147-A177-3AD203B41FA5}">
                      <a16:colId xmlns:a16="http://schemas.microsoft.com/office/drawing/2014/main" val="76115724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4018292562"/>
                    </a:ext>
                  </a:extLst>
                </a:gridCol>
                <a:gridCol w="1234089">
                  <a:extLst>
                    <a:ext uri="{9D8B030D-6E8A-4147-A177-3AD203B41FA5}">
                      <a16:colId xmlns:a16="http://schemas.microsoft.com/office/drawing/2014/main" val="2424392715"/>
                    </a:ext>
                  </a:extLst>
                </a:gridCol>
                <a:gridCol w="1640331">
                  <a:extLst>
                    <a:ext uri="{9D8B030D-6E8A-4147-A177-3AD203B41FA5}">
                      <a16:colId xmlns:a16="http://schemas.microsoft.com/office/drawing/2014/main" val="22477079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</a:rPr>
                        <a:t>Point modifié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Actuel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Nouvelle proposition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Commentaires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Avis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8666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</a:rPr>
                        <a:t>Lien avec l’Améthyste et engagement de </a:t>
                      </a:r>
                      <a:r>
                        <a:rPr lang="fr-FR" dirty="0" err="1">
                          <a:solidFill>
                            <a:srgbClr val="002060"/>
                          </a:solidFill>
                        </a:rPr>
                        <a:t>kaniri</a:t>
                      </a:r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b="0" dirty="0"/>
                        <a:t>Encourager le développement du regard et de l’écoute artistique en lien avec l’améthyste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="0" dirty="0"/>
                        <a:t>Utilisation de l’Améthyste au maximum 2 fois par an pour des représentations d’élèves en public (valorisation 800€ /évènement + 25€/h/an pour l’équipe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="0" dirty="0"/>
                        <a:t>Autres charges supplémentaires et frais de ménage (170€) à la charge de l’améthyste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b="0" dirty="0"/>
                        <a:t>Assurer une qualité d’accueil des élèves et leur sécurité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highlight>
                            <a:srgbClr val="00FFFF"/>
                          </a:highlight>
                        </a:rPr>
                        <a:t>Favorable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657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</a:rPr>
                        <a:t>Proposition Améthyste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b="0" dirty="0"/>
                        <a:t>Proposition aux élèves des ateliers/</a:t>
                      </a:r>
                      <a:r>
                        <a:rPr lang="fr-FR" b="0" dirty="0" err="1"/>
                        <a:t>masterclass</a:t>
                      </a:r>
                      <a:r>
                        <a:rPr lang="fr-FR" b="0" dirty="0"/>
                        <a:t> par les artistes programmés à l’Améthyste, assister à des balances/ répétitions publiques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highlight>
                            <a:srgbClr val="00FFFF"/>
                          </a:highlight>
                        </a:rPr>
                        <a:t>Favorable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712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6530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4">
            <a:extLst>
              <a:ext uri="{FF2B5EF4-FFF2-40B4-BE49-F238E27FC236}">
                <a16:creationId xmlns:a16="http://schemas.microsoft.com/office/drawing/2014/main" id="{74B79451-0929-9A98-DF1F-6E5843E549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162650"/>
              </p:ext>
            </p:extLst>
          </p:nvPr>
        </p:nvGraphicFramePr>
        <p:xfrm>
          <a:off x="350072" y="398492"/>
          <a:ext cx="8613820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1584">
                  <a:extLst>
                    <a:ext uri="{9D8B030D-6E8A-4147-A177-3AD203B41FA5}">
                      <a16:colId xmlns:a16="http://schemas.microsoft.com/office/drawing/2014/main" val="2784694497"/>
                    </a:ext>
                  </a:extLst>
                </a:gridCol>
                <a:gridCol w="1704109">
                  <a:extLst>
                    <a:ext uri="{9D8B030D-6E8A-4147-A177-3AD203B41FA5}">
                      <a16:colId xmlns:a16="http://schemas.microsoft.com/office/drawing/2014/main" val="761157240"/>
                    </a:ext>
                  </a:extLst>
                </a:gridCol>
                <a:gridCol w="2116449">
                  <a:extLst>
                    <a:ext uri="{9D8B030D-6E8A-4147-A177-3AD203B41FA5}">
                      <a16:colId xmlns:a16="http://schemas.microsoft.com/office/drawing/2014/main" val="4018292562"/>
                    </a:ext>
                  </a:extLst>
                </a:gridCol>
                <a:gridCol w="1535836">
                  <a:extLst>
                    <a:ext uri="{9D8B030D-6E8A-4147-A177-3AD203B41FA5}">
                      <a16:colId xmlns:a16="http://schemas.microsoft.com/office/drawing/2014/main" val="2424392715"/>
                    </a:ext>
                  </a:extLst>
                </a:gridCol>
                <a:gridCol w="2145842">
                  <a:extLst>
                    <a:ext uri="{9D8B030D-6E8A-4147-A177-3AD203B41FA5}">
                      <a16:colId xmlns:a16="http://schemas.microsoft.com/office/drawing/2014/main" val="22477079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</a:rPr>
                        <a:t>Point modifié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Actuel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Nouvelle proposition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Commentaires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Avis de la commission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8666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</a:rPr>
                        <a:t>Engagement de la CCPCAM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Participe au financement de l’éveil musical en milieu scolaire et extrascolaire…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0" dirty="0"/>
                        <a:t>Participe au financement des </a:t>
                      </a:r>
                      <a:r>
                        <a:rPr lang="fr-FR" sz="1400" b="1" dirty="0">
                          <a:highlight>
                            <a:srgbClr val="FFFF00"/>
                          </a:highlight>
                        </a:rPr>
                        <a:t>actions de sensibilisation musique et danse en milieu scolaire </a:t>
                      </a:r>
                      <a:r>
                        <a:rPr lang="fr-FR" sz="1400" b="0" dirty="0">
                          <a:highlight>
                            <a:srgbClr val="FFFF00"/>
                          </a:highlight>
                        </a:rPr>
                        <a:t>et au </a:t>
                      </a:r>
                      <a:r>
                        <a:rPr lang="fr-FR" sz="1400" b="1" dirty="0">
                          <a:highlight>
                            <a:srgbClr val="FFFF00"/>
                          </a:highlight>
                        </a:rPr>
                        <a:t>fonctionnement de l’école intercommunale </a:t>
                      </a:r>
                      <a:r>
                        <a:rPr lang="fr-FR" sz="1400" b="0" dirty="0"/>
                        <a:t>de musique et danse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En lien avec l’objet et le statut de la </a:t>
                      </a:r>
                      <a:r>
                        <a:rPr lang="fr-FR" sz="1400" dirty="0" err="1"/>
                        <a:t>comcom</a:t>
                      </a:r>
                      <a:endParaRPr lang="fr-FR" sz="1400" dirty="0"/>
                    </a:p>
                    <a:p>
                      <a:endParaRPr lang="fr-FR" sz="1400" dirty="0"/>
                    </a:p>
                    <a:p>
                      <a:r>
                        <a:rPr lang="fr-FR" sz="1400" dirty="0"/>
                        <a:t>Elargi l’engagement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highlight>
                            <a:srgbClr val="00FFFF"/>
                          </a:highlight>
                        </a:rPr>
                        <a:t>défavorable à un changement</a:t>
                      </a:r>
                    </a:p>
                    <a:p>
                      <a:r>
                        <a:rPr lang="fr-FR" dirty="0">
                          <a:highlight>
                            <a:srgbClr val="00FFFF"/>
                          </a:highlight>
                        </a:rPr>
                        <a:t>Cf : objet convention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671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</a:rPr>
                        <a:t>Financement de la CCPCAM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Pas de révision annuelle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0" dirty="0"/>
                        <a:t>Révision annuelle sur la base du point d’indice salarial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Attend retour du service de juriste pour le cadre légal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highlight>
                            <a:srgbClr val="00FFFF"/>
                          </a:highlight>
                        </a:rPr>
                        <a:t>Attente du retour des juristes</a:t>
                      </a:r>
                    </a:p>
                    <a:p>
                      <a:r>
                        <a:rPr lang="fr-FR" sz="1200" dirty="0">
                          <a:highlight>
                            <a:srgbClr val="00FFFF"/>
                          </a:highlight>
                        </a:rPr>
                        <a:t>Retour des juristes : une révision annuelle sur la base du point d’indice n’est pas juridiquement légale. Une subvention doit être normalement votée tous les ans.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245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0" dirty="0"/>
                        <a:t>Selon les évolutions de la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highlight>
                            <a:srgbClr val="00FFFF"/>
                          </a:highlight>
                        </a:rPr>
                        <a:t>Défavorable, </a:t>
                      </a:r>
                      <a:r>
                        <a:rPr lang="fr-FR" sz="1200" dirty="0">
                          <a:highlight>
                            <a:srgbClr val="00FFFF"/>
                          </a:highlight>
                        </a:rPr>
                        <a:t>chaque évolution donnera lieu à un avenant.</a:t>
                      </a:r>
                    </a:p>
                    <a:p>
                      <a:r>
                        <a:rPr lang="fr-FR" sz="1200" dirty="0">
                          <a:highlight>
                            <a:srgbClr val="00FFFF"/>
                          </a:highlight>
                        </a:rPr>
                        <a:t>De plus toutes évolutions impliquant un financement supplémentaire de la </a:t>
                      </a:r>
                      <a:r>
                        <a:rPr lang="fr-FR" sz="1200" dirty="0" err="1">
                          <a:highlight>
                            <a:srgbClr val="00FFFF"/>
                          </a:highlight>
                        </a:rPr>
                        <a:t>comcom</a:t>
                      </a:r>
                      <a:r>
                        <a:rPr lang="fr-FR" sz="1200" dirty="0">
                          <a:highlight>
                            <a:srgbClr val="00FFFF"/>
                          </a:highlight>
                        </a:rPr>
                        <a:t> devra être validé par les élus.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6576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75728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4">
            <a:extLst>
              <a:ext uri="{FF2B5EF4-FFF2-40B4-BE49-F238E27FC236}">
                <a16:creationId xmlns:a16="http://schemas.microsoft.com/office/drawing/2014/main" id="{74B79451-0929-9A98-DF1F-6E5843E549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124654"/>
              </p:ext>
            </p:extLst>
          </p:nvPr>
        </p:nvGraphicFramePr>
        <p:xfrm>
          <a:off x="327436" y="203662"/>
          <a:ext cx="8489127" cy="5677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3759">
                  <a:extLst>
                    <a:ext uri="{9D8B030D-6E8A-4147-A177-3AD203B41FA5}">
                      <a16:colId xmlns:a16="http://schemas.microsoft.com/office/drawing/2014/main" val="2784694497"/>
                    </a:ext>
                  </a:extLst>
                </a:gridCol>
                <a:gridCol w="1625804">
                  <a:extLst>
                    <a:ext uri="{9D8B030D-6E8A-4147-A177-3AD203B41FA5}">
                      <a16:colId xmlns:a16="http://schemas.microsoft.com/office/drawing/2014/main" val="761157240"/>
                    </a:ext>
                  </a:extLst>
                </a:gridCol>
                <a:gridCol w="1581863">
                  <a:extLst>
                    <a:ext uri="{9D8B030D-6E8A-4147-A177-3AD203B41FA5}">
                      <a16:colId xmlns:a16="http://schemas.microsoft.com/office/drawing/2014/main" val="4018292562"/>
                    </a:ext>
                  </a:extLst>
                </a:gridCol>
                <a:gridCol w="2211711">
                  <a:extLst>
                    <a:ext uri="{9D8B030D-6E8A-4147-A177-3AD203B41FA5}">
                      <a16:colId xmlns:a16="http://schemas.microsoft.com/office/drawing/2014/main" val="2424392715"/>
                    </a:ext>
                  </a:extLst>
                </a:gridCol>
                <a:gridCol w="1027489">
                  <a:extLst>
                    <a:ext uri="{9D8B030D-6E8A-4147-A177-3AD203B41FA5}">
                      <a16:colId xmlns:a16="http://schemas.microsoft.com/office/drawing/2014/main" val="2247707959"/>
                    </a:ext>
                  </a:extLst>
                </a:gridCol>
                <a:gridCol w="1128501">
                  <a:extLst>
                    <a:ext uri="{9D8B030D-6E8A-4147-A177-3AD203B41FA5}">
                      <a16:colId xmlns:a16="http://schemas.microsoft.com/office/drawing/2014/main" val="122458338"/>
                    </a:ext>
                  </a:extLst>
                </a:gridCol>
              </a:tblGrid>
              <a:tr h="568707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</a:rPr>
                        <a:t>Point modifié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Actuel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Nouvelle proposition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Commentaires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Coût 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Avis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866676"/>
                  </a:ext>
                </a:extLst>
              </a:tr>
              <a:tr h="1543634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</a:rPr>
                        <a:t>Intervention en milieu scolaire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Tarifs horaire actuel : 49,75€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Plafond de 496 heures/an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dirty="0"/>
                        <a:t>Revalorisation du tarif horaire : </a:t>
                      </a:r>
                      <a:r>
                        <a:rPr lang="fr-FR" b="0" dirty="0">
                          <a:highlight>
                            <a:srgbClr val="FFFF00"/>
                          </a:highlight>
                        </a:rPr>
                        <a:t>62€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Plafond de 496 heures/an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Coût </a:t>
                      </a:r>
                      <a:r>
                        <a:rPr lang="fr-FR" dirty="0" err="1"/>
                        <a:t>kaniri</a:t>
                      </a:r>
                      <a:r>
                        <a:rPr lang="fr-FR" dirty="0"/>
                        <a:t> : 69€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/>
                        <a:t>85% des salaires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/>
                        <a:t>15% frais de fonctionnement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</a:t>
                      </a:r>
                    </a:p>
                    <a:p>
                      <a:r>
                        <a:rPr lang="fr-FR" dirty="0"/>
                        <a:t>24 676€</a:t>
                      </a:r>
                    </a:p>
                    <a:p>
                      <a:r>
                        <a:rPr lang="fr-FR" dirty="0"/>
                        <a:t>À </a:t>
                      </a:r>
                    </a:p>
                    <a:p>
                      <a:r>
                        <a:rPr lang="fr-FR" b="1" dirty="0">
                          <a:solidFill>
                            <a:srgbClr val="002060"/>
                          </a:solidFill>
                        </a:rPr>
                        <a:t>30 752€</a:t>
                      </a:r>
                    </a:p>
                    <a:p>
                      <a:r>
                        <a:rPr lang="fr-FR" dirty="0">
                          <a:highlight>
                            <a:srgbClr val="FFFF00"/>
                          </a:highlight>
                        </a:rPr>
                        <a:t>≠ </a:t>
                      </a:r>
                      <a:r>
                        <a:rPr lang="fr-FR" b="1" dirty="0">
                          <a:highlight>
                            <a:srgbClr val="FFFF00"/>
                          </a:highlight>
                        </a:rPr>
                        <a:t>6 076€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highlight>
                            <a:srgbClr val="00FFFF"/>
                          </a:highlight>
                        </a:rPr>
                        <a:t>Besoin d’informations complémentaires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671844"/>
                  </a:ext>
                </a:extLst>
              </a:tr>
              <a:tr h="2031098"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Durée des interventions</a:t>
                      </a:r>
                    </a:p>
                    <a:p>
                      <a:r>
                        <a:rPr lang="fr-FR" dirty="0"/>
                        <a:t>1h en primaire</a:t>
                      </a:r>
                    </a:p>
                    <a:p>
                      <a:r>
                        <a:rPr lang="fr-FR" dirty="0"/>
                        <a:t>1h en maternelle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dirty="0"/>
                        <a:t>1h pour les deux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Selon </a:t>
                      </a:r>
                      <a:r>
                        <a:rPr lang="fr-FR" dirty="0" err="1"/>
                        <a:t>Kaniri</a:t>
                      </a:r>
                      <a:r>
                        <a:rPr lang="fr-FR" dirty="0"/>
                        <a:t> correspond plus à la réalité sur le terrain</a:t>
                      </a:r>
                    </a:p>
                    <a:p>
                      <a:r>
                        <a:rPr lang="fr-FR" dirty="0"/>
                        <a:t>Avis d’une enseignante : 45 minutes en maternelle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highlight>
                            <a:srgbClr val="00FFFF"/>
                          </a:highlight>
                        </a:rPr>
                        <a:t>Défavorable car ne correspond pas aux rythmes des enfants de maternelle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245307"/>
                  </a:ext>
                </a:extLst>
              </a:tr>
              <a:tr h="1056171"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Frais de déplacement : 0,25€/km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dirty="0">
                          <a:highlight>
                            <a:srgbClr val="FFFF00"/>
                          </a:highlight>
                        </a:rPr>
                        <a:t>0,31€/km </a:t>
                      </a:r>
                      <a:r>
                        <a:rPr lang="fr-FR" b="0" dirty="0"/>
                        <a:t>sur une base de 10 000km/an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Frais CCPCAM : de 0,29€ à 0,50€ selon véhicule et nb de kilomètres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</a:t>
                      </a:r>
                    </a:p>
                    <a:p>
                      <a:r>
                        <a:rPr lang="fr-FR" dirty="0"/>
                        <a:t>2 500€</a:t>
                      </a:r>
                    </a:p>
                    <a:p>
                      <a:r>
                        <a:rPr lang="fr-FR" dirty="0"/>
                        <a:t>À </a:t>
                      </a:r>
                    </a:p>
                    <a:p>
                      <a:r>
                        <a:rPr lang="fr-FR" dirty="0">
                          <a:solidFill>
                            <a:srgbClr val="002060"/>
                          </a:solidFill>
                        </a:rPr>
                        <a:t>3 100€</a:t>
                      </a:r>
                    </a:p>
                    <a:p>
                      <a:r>
                        <a:rPr lang="fr-FR" dirty="0">
                          <a:highlight>
                            <a:srgbClr val="FFFF00"/>
                          </a:highlight>
                        </a:rPr>
                        <a:t>≠ 600 €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highlight>
                            <a:srgbClr val="00FFFF"/>
                          </a:highlight>
                        </a:rPr>
                        <a:t>Pas d’objection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6576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0041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4">
            <a:extLst>
              <a:ext uri="{FF2B5EF4-FFF2-40B4-BE49-F238E27FC236}">
                <a16:creationId xmlns:a16="http://schemas.microsoft.com/office/drawing/2014/main" id="{74B79451-0929-9A98-DF1F-6E5843E549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690834"/>
              </p:ext>
            </p:extLst>
          </p:nvPr>
        </p:nvGraphicFramePr>
        <p:xfrm>
          <a:off x="390525" y="380308"/>
          <a:ext cx="8416123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9624">
                  <a:extLst>
                    <a:ext uri="{9D8B030D-6E8A-4147-A177-3AD203B41FA5}">
                      <a16:colId xmlns:a16="http://schemas.microsoft.com/office/drawing/2014/main" val="2784694497"/>
                    </a:ext>
                  </a:extLst>
                </a:gridCol>
                <a:gridCol w="1579601">
                  <a:extLst>
                    <a:ext uri="{9D8B030D-6E8A-4147-A177-3AD203B41FA5}">
                      <a16:colId xmlns:a16="http://schemas.microsoft.com/office/drawing/2014/main" val="761157240"/>
                    </a:ext>
                  </a:extLst>
                </a:gridCol>
                <a:gridCol w="1448626">
                  <a:extLst>
                    <a:ext uri="{9D8B030D-6E8A-4147-A177-3AD203B41FA5}">
                      <a16:colId xmlns:a16="http://schemas.microsoft.com/office/drawing/2014/main" val="4018292562"/>
                    </a:ext>
                  </a:extLst>
                </a:gridCol>
                <a:gridCol w="2073242">
                  <a:extLst>
                    <a:ext uri="{9D8B030D-6E8A-4147-A177-3AD203B41FA5}">
                      <a16:colId xmlns:a16="http://schemas.microsoft.com/office/drawing/2014/main" val="2424392715"/>
                    </a:ext>
                  </a:extLst>
                </a:gridCol>
                <a:gridCol w="1052258">
                  <a:extLst>
                    <a:ext uri="{9D8B030D-6E8A-4147-A177-3AD203B41FA5}">
                      <a16:colId xmlns:a16="http://schemas.microsoft.com/office/drawing/2014/main" val="2656568637"/>
                    </a:ext>
                  </a:extLst>
                </a:gridCol>
                <a:gridCol w="1322772">
                  <a:extLst>
                    <a:ext uri="{9D8B030D-6E8A-4147-A177-3AD203B41FA5}">
                      <a16:colId xmlns:a16="http://schemas.microsoft.com/office/drawing/2014/main" val="22477079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</a:rPr>
                        <a:t>Point modifié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Actuel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Nouvelle proposition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Commentaires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Coût 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Avis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8666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</a:rPr>
                        <a:t>Enseignement artistique spécialisé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37 570€</a:t>
                      </a:r>
                    </a:p>
                    <a:p>
                      <a:r>
                        <a:rPr lang="fr-FR" dirty="0"/>
                        <a:t>(correspond à 50% de la masse salariale sur cette partie)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dirty="0"/>
                        <a:t>50 000€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Développement des antennes du Faou et </a:t>
                      </a:r>
                      <a:r>
                        <a:rPr lang="fr-FR" dirty="0" err="1"/>
                        <a:t>Camaret-sur-mer</a:t>
                      </a:r>
                      <a:r>
                        <a:rPr lang="fr-FR" dirty="0"/>
                        <a:t> - 7500€</a:t>
                      </a:r>
                    </a:p>
                    <a:p>
                      <a:r>
                        <a:rPr lang="fr-FR" dirty="0"/>
                        <a:t>Augmentation des points d’indice (12%) - 5000€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 37 750€</a:t>
                      </a:r>
                    </a:p>
                    <a:p>
                      <a:r>
                        <a:rPr lang="fr-FR" dirty="0"/>
                        <a:t>À</a:t>
                      </a:r>
                    </a:p>
                    <a:p>
                      <a:r>
                        <a:rPr lang="fr-FR" b="1" dirty="0">
                          <a:solidFill>
                            <a:srgbClr val="002060"/>
                          </a:solidFill>
                        </a:rPr>
                        <a:t>50 000€</a:t>
                      </a:r>
                    </a:p>
                    <a:p>
                      <a:r>
                        <a:rPr lang="fr-FR" dirty="0">
                          <a:highlight>
                            <a:srgbClr val="FFFF00"/>
                          </a:highlight>
                        </a:rPr>
                        <a:t>≠ 12 250 €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highlight>
                            <a:srgbClr val="00FFFF"/>
                          </a:highlight>
                        </a:rPr>
                        <a:t>Besoin d’informations complémentaires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671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dirty="0"/>
                        <a:t>Mise en place d’une tarification modulée en fonction du QF</a:t>
                      </a:r>
                    </a:p>
                    <a:p>
                      <a:r>
                        <a:rPr lang="fr-FR" b="0" dirty="0"/>
                        <a:t>12 309€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Déjà validé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highlight>
                            <a:srgbClr val="FFFF00"/>
                          </a:highlight>
                        </a:rPr>
                        <a:t>+ 12 909€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245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3114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4">
            <a:extLst>
              <a:ext uri="{FF2B5EF4-FFF2-40B4-BE49-F238E27FC236}">
                <a16:creationId xmlns:a16="http://schemas.microsoft.com/office/drawing/2014/main" id="{74B79451-0929-9A98-DF1F-6E5843E549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82379"/>
              </p:ext>
            </p:extLst>
          </p:nvPr>
        </p:nvGraphicFramePr>
        <p:xfrm>
          <a:off x="247650" y="196811"/>
          <a:ext cx="8553449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val="2784694497"/>
                    </a:ext>
                  </a:extLst>
                </a:gridCol>
                <a:gridCol w="1577848">
                  <a:extLst>
                    <a:ext uri="{9D8B030D-6E8A-4147-A177-3AD203B41FA5}">
                      <a16:colId xmlns:a16="http://schemas.microsoft.com/office/drawing/2014/main" val="761157240"/>
                    </a:ext>
                  </a:extLst>
                </a:gridCol>
                <a:gridCol w="1653577">
                  <a:extLst>
                    <a:ext uri="{9D8B030D-6E8A-4147-A177-3AD203B41FA5}">
                      <a16:colId xmlns:a16="http://schemas.microsoft.com/office/drawing/2014/main" val="4018292562"/>
                    </a:ext>
                  </a:extLst>
                </a:gridCol>
                <a:gridCol w="2208090">
                  <a:extLst>
                    <a:ext uri="{9D8B030D-6E8A-4147-A177-3AD203B41FA5}">
                      <a16:colId xmlns:a16="http://schemas.microsoft.com/office/drawing/2014/main" val="2424392715"/>
                    </a:ext>
                  </a:extLst>
                </a:gridCol>
                <a:gridCol w="1265160">
                  <a:extLst>
                    <a:ext uri="{9D8B030D-6E8A-4147-A177-3AD203B41FA5}">
                      <a16:colId xmlns:a16="http://schemas.microsoft.com/office/drawing/2014/main" val="2211669844"/>
                    </a:ext>
                  </a:extLst>
                </a:gridCol>
                <a:gridCol w="820074">
                  <a:extLst>
                    <a:ext uri="{9D8B030D-6E8A-4147-A177-3AD203B41FA5}">
                      <a16:colId xmlns:a16="http://schemas.microsoft.com/office/drawing/2014/main" val="2247707959"/>
                    </a:ext>
                  </a:extLst>
                </a:gridCol>
              </a:tblGrid>
              <a:tr h="588656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</a:rPr>
                        <a:t>Point modifié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Actuel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Nouvelle proposition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Commentaires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Coût 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Avis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866676"/>
                  </a:ext>
                </a:extLst>
              </a:tr>
              <a:tr h="2606903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</a:rPr>
                        <a:t>Aide à la gestion administrative et pédagogique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50% du poste de direction/coordination : </a:t>
                      </a:r>
                    </a:p>
                    <a:p>
                      <a:r>
                        <a:rPr lang="fr-FR" dirty="0"/>
                        <a:t>26 500€</a:t>
                      </a:r>
                    </a:p>
                    <a:p>
                      <a:r>
                        <a:rPr lang="fr-FR" dirty="0"/>
                        <a:t>+</a:t>
                      </a:r>
                    </a:p>
                    <a:p>
                      <a:r>
                        <a:rPr lang="fr-FR" dirty="0"/>
                        <a:t>Frais annexe : 2500€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dirty="0"/>
                        <a:t>50% du poste de direction/coordination : 32 000€</a:t>
                      </a:r>
                    </a:p>
                    <a:p>
                      <a:r>
                        <a:rPr lang="fr-FR" b="0" dirty="0"/>
                        <a:t>+</a:t>
                      </a:r>
                    </a:p>
                    <a:p>
                      <a:r>
                        <a:rPr lang="fr-FR" b="0" dirty="0"/>
                        <a:t>50% du poste de secrétaire/accueil : 8 000€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Augmentation liée à évolution échelon</a:t>
                      </a:r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Passage d’un contrat aidé en CDI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 29 000 €</a:t>
                      </a:r>
                    </a:p>
                    <a:p>
                      <a:r>
                        <a:rPr lang="fr-FR" dirty="0"/>
                        <a:t>À</a:t>
                      </a:r>
                    </a:p>
                    <a:p>
                      <a:r>
                        <a:rPr lang="fr-FR" dirty="0"/>
                        <a:t>40 000€</a:t>
                      </a:r>
                    </a:p>
                    <a:p>
                      <a:r>
                        <a:rPr lang="fr-FR" dirty="0">
                          <a:highlight>
                            <a:srgbClr val="FFFF00"/>
                          </a:highlight>
                        </a:rPr>
                        <a:t>≠ 11 000€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highlight>
                            <a:srgbClr val="00FFFF"/>
                          </a:highlight>
                        </a:rPr>
                        <a:t>Besoin d’informations complémentaires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671844"/>
                  </a:ext>
                </a:extLst>
              </a:tr>
              <a:tr h="1850060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</a:rPr>
                        <a:t>Aide investissement – acquisition instrument et équipement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Pas de prise en compte par la </a:t>
                      </a:r>
                      <a:r>
                        <a:rPr lang="fr-FR" dirty="0" err="1"/>
                        <a:t>comcom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dirty="0"/>
                        <a:t>20% de l’investissement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 département prend en charge 20% de l’investissement</a:t>
                      </a:r>
                    </a:p>
                    <a:p>
                      <a:r>
                        <a:rPr lang="fr-FR" dirty="0"/>
                        <a:t>Investissement peut-être variable selon les années entre 2000 et 4000 euros.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highlight>
                            <a:srgbClr val="00FFFF"/>
                          </a:highlight>
                        </a:rPr>
                        <a:t>Besoin d’informations complémentaires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245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50674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4">
            <a:extLst>
              <a:ext uri="{FF2B5EF4-FFF2-40B4-BE49-F238E27FC236}">
                <a16:creationId xmlns:a16="http://schemas.microsoft.com/office/drawing/2014/main" id="{74B79451-0929-9A98-DF1F-6E5843E549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837657"/>
              </p:ext>
            </p:extLst>
          </p:nvPr>
        </p:nvGraphicFramePr>
        <p:xfrm>
          <a:off x="385763" y="1691640"/>
          <a:ext cx="8367711" cy="3246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125">
                  <a:extLst>
                    <a:ext uri="{9D8B030D-6E8A-4147-A177-3AD203B41FA5}">
                      <a16:colId xmlns:a16="http://schemas.microsoft.com/office/drawing/2014/main" val="2784694497"/>
                    </a:ext>
                  </a:extLst>
                </a:gridCol>
                <a:gridCol w="1058712">
                  <a:extLst>
                    <a:ext uri="{9D8B030D-6E8A-4147-A177-3AD203B41FA5}">
                      <a16:colId xmlns:a16="http://schemas.microsoft.com/office/drawing/2014/main" val="76115724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018292562"/>
                    </a:ext>
                  </a:extLst>
                </a:gridCol>
                <a:gridCol w="3720809">
                  <a:extLst>
                    <a:ext uri="{9D8B030D-6E8A-4147-A177-3AD203B41FA5}">
                      <a16:colId xmlns:a16="http://schemas.microsoft.com/office/drawing/2014/main" val="2424392715"/>
                    </a:ext>
                  </a:extLst>
                </a:gridCol>
                <a:gridCol w="1527465">
                  <a:extLst>
                    <a:ext uri="{9D8B030D-6E8A-4147-A177-3AD203B41FA5}">
                      <a16:colId xmlns:a16="http://schemas.microsoft.com/office/drawing/2014/main" val="2211669844"/>
                    </a:ext>
                  </a:extLst>
                </a:gridCol>
              </a:tblGrid>
              <a:tr h="588656"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Actuelle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Nouvelle proposition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Commentaires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Coût 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866676"/>
                  </a:ext>
                </a:extLst>
              </a:tr>
              <a:tr h="2606903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</a:rPr>
                        <a:t>Plafond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93 926 €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dirty="0"/>
                        <a:t>136 761 €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/>
                        <a:t>Prise en compte de l’augmentation des salaires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/>
                        <a:t>Prise en compte de l’augmentation du carburant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/>
                        <a:t>Création des antennes du Faou et de </a:t>
                      </a:r>
                      <a:r>
                        <a:rPr lang="fr-FR" dirty="0" err="1"/>
                        <a:t>Camaret-sur-mer</a:t>
                      </a:r>
                      <a:endParaRPr lang="fr-FR" dirty="0"/>
                    </a:p>
                    <a:p>
                      <a:r>
                        <a:rPr lang="fr-FR" dirty="0"/>
                        <a:t>- Pérennisation du poste de secrétaire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highlight>
                            <a:srgbClr val="FFFF00"/>
                          </a:highlight>
                        </a:rPr>
                        <a:t>+ 42 835€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671844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168A3D94-2F0F-C6F8-2441-C8BFF2B5448C}"/>
              </a:ext>
            </a:extLst>
          </p:cNvPr>
          <p:cNvSpPr txBox="1"/>
          <p:nvPr/>
        </p:nvSpPr>
        <p:spPr>
          <a:xfrm>
            <a:off x="3171825" y="628650"/>
            <a:ext cx="2943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En résumé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3C2AD27-369A-E74F-FB76-E9BEDFDF888D}"/>
              </a:ext>
            </a:extLst>
          </p:cNvPr>
          <p:cNvSpPr txBox="1"/>
          <p:nvPr/>
        </p:nvSpPr>
        <p:spPr>
          <a:xfrm>
            <a:off x="550416" y="5202315"/>
            <a:ext cx="8203058" cy="646331"/>
          </a:xfrm>
          <a:prstGeom prst="rect">
            <a:avLst/>
          </a:prstGeom>
          <a:solidFill>
            <a:srgbClr val="00FFFF"/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Les élus souhaitent rencontrer </a:t>
            </a:r>
            <a:r>
              <a:rPr lang="fr-FR" dirty="0" err="1"/>
              <a:t>Kaniri</a:t>
            </a:r>
            <a:r>
              <a:rPr lang="fr-FR" dirty="0"/>
              <a:t> Ar Mor afin d’obtenir de plus amples informations sur les montants demandés.</a:t>
            </a:r>
          </a:p>
        </p:txBody>
      </p:sp>
    </p:spTree>
    <p:extLst>
      <p:ext uri="{BB962C8B-B14F-4D97-AF65-F5344CB8AC3E}">
        <p14:creationId xmlns:p14="http://schemas.microsoft.com/office/powerpoint/2010/main" val="2330885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A42120-1710-07DF-7F97-10BE0687865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fr-FR" dirty="0"/>
              <a:t>Convention Centre social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AA10DEA-79C0-06D7-6022-C51F9179243A}"/>
              </a:ext>
            </a:extLst>
          </p:cNvPr>
          <p:cNvSpPr txBox="1"/>
          <p:nvPr/>
        </p:nvSpPr>
        <p:spPr>
          <a:xfrm>
            <a:off x="924232" y="2094271"/>
            <a:ext cx="744252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fr-FR" sz="3200" u="sng" dirty="0">
                <a:latin typeface="Calibri" panose="020F0502020204030204" pitchFamily="34" charset="0"/>
                <a:cs typeface="Calibri" panose="020F0502020204030204" pitchFamily="34" charset="0"/>
              </a:rPr>
              <a:t>Préambule</a:t>
            </a:r>
          </a:p>
          <a:p>
            <a:pPr algn="just">
              <a:spcAft>
                <a:spcPts val="1200"/>
              </a:spcAft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La communauté de communes soutient le centre social ULAMIR depuis son premier agrément en 1998.</a:t>
            </a:r>
          </a:p>
          <a:p>
            <a:pPr algn="just">
              <a:spcAft>
                <a:spcPts val="1200"/>
              </a:spcAft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Renouvellement de la convention en lien avec le nouveau projet centre social</a:t>
            </a:r>
          </a:p>
          <a:p>
            <a:pPr algn="just">
              <a:spcAft>
                <a:spcPts val="1200"/>
              </a:spcAft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Couverture de cette nouvelle convention : de janvier 2022 au 31 décembre 2026 –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60674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538EA99-35C2-0177-4FD8-63AA0A6BBC0A}"/>
              </a:ext>
            </a:extLst>
          </p:cNvPr>
          <p:cNvSpPr txBox="1"/>
          <p:nvPr/>
        </p:nvSpPr>
        <p:spPr>
          <a:xfrm>
            <a:off x="542925" y="771525"/>
            <a:ext cx="813435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Quelques modification et ajouts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sz="2400" u="sng" dirty="0"/>
              <a:t>Article 4 : le comité partenarial/comité de suivi</a:t>
            </a:r>
          </a:p>
          <a:p>
            <a:r>
              <a:rPr lang="fr-FR" sz="2400" dirty="0"/>
              <a:t>Ajout de:</a:t>
            </a:r>
          </a:p>
          <a:p>
            <a:r>
              <a:rPr lang="fr-FR" sz="2400" dirty="0"/>
              <a:t>Lors de l’année de renouvellement du projet social, les rencontres se feront tout au long de la démarche pour évaluer ensemble des différentes étapes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sz="2400" u="sng" dirty="0"/>
              <a:t>Article 7 : Reprise des objectifs du centre social</a:t>
            </a:r>
          </a:p>
          <a:p>
            <a:r>
              <a:rPr lang="fr-FR" sz="2400" dirty="0"/>
              <a:t>			- Animation de tous les publics</a:t>
            </a:r>
          </a:p>
          <a:p>
            <a:r>
              <a:rPr lang="fr-FR" sz="2400" dirty="0"/>
              <a:t>			- Accueil et accessibilité pour tous</a:t>
            </a:r>
          </a:p>
          <a:p>
            <a:r>
              <a:rPr lang="fr-FR" sz="2400" dirty="0"/>
              <a:t>			- Un ancrage et une adaptation sur son territoire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05558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6B123F7-3D00-DDBF-5F57-931301DCA900}"/>
              </a:ext>
            </a:extLst>
          </p:cNvPr>
          <p:cNvSpPr txBox="1"/>
          <p:nvPr/>
        </p:nvSpPr>
        <p:spPr>
          <a:xfrm>
            <a:off x="209550" y="1171575"/>
            <a:ext cx="833437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u="sng" dirty="0"/>
              <a:t>Article 8 – La communauté de communes de la Presqu’île de Crozon-Aulne Maritime</a:t>
            </a:r>
          </a:p>
          <a:p>
            <a:endParaRPr lang="fr-FR" sz="2400" dirty="0"/>
          </a:p>
          <a:p>
            <a:r>
              <a:rPr lang="fr-FR" sz="2400" dirty="0"/>
              <a:t>	1/ par la participation active des élus aux différentes instances et au conseil d’administration</a:t>
            </a:r>
          </a:p>
          <a:p>
            <a:r>
              <a:rPr lang="fr-FR" sz="2400" dirty="0"/>
              <a:t>	2/ par un soutien financier</a:t>
            </a:r>
          </a:p>
          <a:p>
            <a:r>
              <a:rPr lang="fr-FR" sz="2400" dirty="0"/>
              <a:t>	3/ par un partenariat dans les groupes de travail en lien avec la CTG, le projet social et le projet de territoire</a:t>
            </a:r>
          </a:p>
          <a:p>
            <a:r>
              <a:rPr lang="fr-FR" sz="2400" dirty="0"/>
              <a:t>	4/ par la mise à disposition de bâtiments, et de personnels pour la réalisation de travaux d’entretien</a:t>
            </a:r>
          </a:p>
          <a:p>
            <a:r>
              <a:rPr lang="fr-FR" sz="2400" dirty="0">
                <a:highlight>
                  <a:srgbClr val="FFFF00"/>
                </a:highlight>
              </a:rPr>
              <a:t>	5/ par un accompagnement du centre social dans la recherche de locaux adaptés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99158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D8C43231-74D3-52CE-06B1-FC8FEF1D6D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827607"/>
              </p:ext>
            </p:extLst>
          </p:nvPr>
        </p:nvGraphicFramePr>
        <p:xfrm>
          <a:off x="400048" y="1732181"/>
          <a:ext cx="8610602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2">
                  <a:extLst>
                    <a:ext uri="{9D8B030D-6E8A-4147-A177-3AD203B41FA5}">
                      <a16:colId xmlns:a16="http://schemas.microsoft.com/office/drawing/2014/main" val="3578760124"/>
                    </a:ext>
                  </a:extLst>
                </a:gridCol>
                <a:gridCol w="4610100">
                  <a:extLst>
                    <a:ext uri="{9D8B030D-6E8A-4147-A177-3AD203B41FA5}">
                      <a16:colId xmlns:a16="http://schemas.microsoft.com/office/drawing/2014/main" val="40017771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Convention actuelle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Nouvelle proposition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500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Les activités :    </a:t>
                      </a:r>
                      <a:r>
                        <a:rPr lang="fr-FR" b="1" dirty="0"/>
                        <a:t>22 000€ (différemment réparti)</a:t>
                      </a:r>
                    </a:p>
                    <a:p>
                      <a:r>
                        <a:rPr lang="fr-FR" dirty="0"/>
                        <a:t>727 heures minimum - 30€/ séances</a:t>
                      </a:r>
                    </a:p>
                    <a:p>
                      <a:r>
                        <a:rPr lang="fr-FR" dirty="0"/>
                        <a:t>- Enfants</a:t>
                      </a:r>
                    </a:p>
                    <a:p>
                      <a:r>
                        <a:rPr lang="fr-FR" dirty="0"/>
                        <a:t>- Adultes</a:t>
                      </a:r>
                    </a:p>
                    <a:p>
                      <a:r>
                        <a:rPr lang="fr-FR" dirty="0"/>
                        <a:t>- Cultures</a:t>
                      </a:r>
                    </a:p>
                    <a:p>
                      <a:r>
                        <a:rPr lang="fr-FR" dirty="0"/>
                        <a:t>- Stages en périodes de vacances scolaires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/>
                        <a:t>Animation de tous les publics</a:t>
                      </a:r>
                    </a:p>
                    <a:p>
                      <a:pPr marL="342900" indent="-342900">
                        <a:buAutoNum type="alphaLcPeriod"/>
                      </a:pPr>
                      <a:r>
                        <a:rPr lang="fr-FR" dirty="0"/>
                        <a:t>Activités de loisirs hebdomadaires : </a:t>
                      </a:r>
                      <a:r>
                        <a:rPr lang="fr-FR" b="1" dirty="0">
                          <a:highlight>
                            <a:srgbClr val="FFFF00"/>
                          </a:highlight>
                        </a:rPr>
                        <a:t>15 600€</a:t>
                      </a:r>
                    </a:p>
                    <a:p>
                      <a:pPr marL="0" indent="0">
                        <a:buNone/>
                      </a:pPr>
                      <a:endParaRPr lang="fr-FR" dirty="0"/>
                    </a:p>
                    <a:p>
                      <a:pPr marL="0" indent="0">
                        <a:buNone/>
                      </a:pPr>
                      <a:r>
                        <a:rPr lang="fr-FR" dirty="0"/>
                        <a:t>450h avec animatrices salariés - 30€/séances</a:t>
                      </a:r>
                    </a:p>
                    <a:p>
                      <a:pPr marL="0" indent="0">
                        <a:buNone/>
                      </a:pPr>
                      <a:endParaRPr lang="fr-FR" dirty="0"/>
                    </a:p>
                    <a:p>
                      <a:pPr marL="0" indent="0">
                        <a:buNone/>
                      </a:pPr>
                      <a:r>
                        <a:rPr lang="fr-FR" dirty="0"/>
                        <a:t>210 heures avec les bénévoles - 10€/séances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606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Les activités familles : </a:t>
                      </a:r>
                      <a:r>
                        <a:rPr lang="fr-FR" b="1" dirty="0"/>
                        <a:t>14 000€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b. Animation des différents publics</a:t>
                      </a:r>
                    </a:p>
                    <a:p>
                      <a:r>
                        <a:rPr lang="fr-FR" dirty="0"/>
                        <a:t>Familles : poste de référente famille</a:t>
                      </a:r>
                    </a:p>
                    <a:p>
                      <a:r>
                        <a:rPr lang="fr-FR" b="1" dirty="0"/>
                        <a:t>14 000€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717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L’accompagnement à la scolarité : 5 950€</a:t>
                      </a:r>
                    </a:p>
                    <a:p>
                      <a:r>
                        <a:rPr lang="fr-FR" dirty="0"/>
                        <a:t>1456 h de coordination et 1300h de bénévolat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Accompagnement à la scolarité : poste de coordination des bénévoles, des jeunes et des familles</a:t>
                      </a:r>
                    </a:p>
                    <a:p>
                      <a:r>
                        <a:rPr lang="fr-FR" b="1" dirty="0"/>
                        <a:t>5 950€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9459500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B178BD5A-3F47-B181-5F3C-F029E6450284}"/>
              </a:ext>
            </a:extLst>
          </p:cNvPr>
          <p:cNvSpPr txBox="1"/>
          <p:nvPr/>
        </p:nvSpPr>
        <p:spPr>
          <a:xfrm>
            <a:off x="1519237" y="104249"/>
            <a:ext cx="6362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Répartition des financements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D4F6BB5-BFE6-16C8-E9ED-81962CF93EF2}"/>
              </a:ext>
            </a:extLst>
          </p:cNvPr>
          <p:cNvSpPr txBox="1"/>
          <p:nvPr/>
        </p:nvSpPr>
        <p:spPr>
          <a:xfrm>
            <a:off x="657223" y="764326"/>
            <a:ext cx="80867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Une modification de cette répartition afin d’être au plus proche du nouveau projet centre social et de ces missions</a:t>
            </a:r>
          </a:p>
        </p:txBody>
      </p:sp>
    </p:spTree>
    <p:extLst>
      <p:ext uri="{BB962C8B-B14F-4D97-AF65-F5344CB8AC3E}">
        <p14:creationId xmlns:p14="http://schemas.microsoft.com/office/powerpoint/2010/main" val="3210018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333833" y="149115"/>
            <a:ext cx="8228520" cy="75547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fr-FR" sz="5000" dirty="0">
                <a:solidFill>
                  <a:srgbClr val="21B2C9"/>
                </a:solidFill>
                <a:latin typeface="Calibri"/>
              </a:rPr>
              <a:t>ORDRE DU JOUR</a:t>
            </a:r>
            <a:endParaRPr dirty="0"/>
          </a:p>
        </p:txBody>
      </p:sp>
      <p:sp>
        <p:nvSpPr>
          <p:cNvPr id="44" name="CustomShape 2"/>
          <p:cNvSpPr/>
          <p:nvPr/>
        </p:nvSpPr>
        <p:spPr>
          <a:xfrm>
            <a:off x="333833" y="1469388"/>
            <a:ext cx="8810167" cy="486176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  <p:sp>
        <p:nvSpPr>
          <p:cNvPr id="45" name="CustomShape 3"/>
          <p:cNvSpPr/>
          <p:nvPr/>
        </p:nvSpPr>
        <p:spPr>
          <a:xfrm>
            <a:off x="7924680" y="6356520"/>
            <a:ext cx="76104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FC296BD4-2C74-498F-9AAC-614A540377B7}" type="slidenum">
              <a:rPr lang="fr-FR" sz="1200" strike="noStrike">
                <a:solidFill>
                  <a:srgbClr val="035C75"/>
                </a:solidFill>
                <a:latin typeface="Constantia"/>
                <a:ea typeface="DejaVu Sans"/>
              </a:rPr>
              <a:t>2</a:t>
            </a:fld>
            <a:endParaRPr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903A7B6-722F-CF7F-0E90-5782A87DDB2B}"/>
              </a:ext>
            </a:extLst>
          </p:cNvPr>
          <p:cNvSpPr txBox="1"/>
          <p:nvPr/>
        </p:nvSpPr>
        <p:spPr>
          <a:xfrm>
            <a:off x="380085" y="1709866"/>
            <a:ext cx="8430082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fr-FR" sz="3200" b="1" dirty="0"/>
              <a:t>Enfance jeunesse</a:t>
            </a:r>
            <a:endParaRPr lang="fr-FR" sz="3200" dirty="0"/>
          </a:p>
          <a:p>
            <a:r>
              <a:rPr lang="fr-FR" sz="2800" dirty="0"/>
              <a:t>1/ Convention </a:t>
            </a:r>
            <a:r>
              <a:rPr lang="fr-FR" sz="2800" dirty="0" err="1"/>
              <a:t>Kaniri</a:t>
            </a:r>
            <a:r>
              <a:rPr lang="fr-FR" sz="2800" dirty="0"/>
              <a:t> Ar Mor</a:t>
            </a:r>
          </a:p>
          <a:p>
            <a:r>
              <a:rPr lang="fr-FR" sz="2800" dirty="0"/>
              <a:t>2/ Convention ULAMIR</a:t>
            </a:r>
          </a:p>
          <a:p>
            <a:r>
              <a:rPr lang="fr-FR" sz="2800" dirty="0"/>
              <a:t>3/ Retour COPIL RPE Presqu’île de Crozon</a:t>
            </a:r>
          </a:p>
          <a:p>
            <a:r>
              <a:rPr lang="fr-FR" sz="2800" dirty="0"/>
              <a:t>4/ Informations diverses</a:t>
            </a:r>
          </a:p>
        </p:txBody>
      </p:sp>
    </p:spTree>
    <p:extLst>
      <p:ext uri="{BB962C8B-B14F-4D97-AF65-F5344CB8AC3E}">
        <p14:creationId xmlns:p14="http://schemas.microsoft.com/office/powerpoint/2010/main" val="295703066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D8C43231-74D3-52CE-06B1-FC8FEF1D6D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354619"/>
              </p:ext>
            </p:extLst>
          </p:nvPr>
        </p:nvGraphicFramePr>
        <p:xfrm>
          <a:off x="557212" y="265331"/>
          <a:ext cx="8162926" cy="604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9013">
                  <a:extLst>
                    <a:ext uri="{9D8B030D-6E8A-4147-A177-3AD203B41FA5}">
                      <a16:colId xmlns:a16="http://schemas.microsoft.com/office/drawing/2014/main" val="3578760124"/>
                    </a:ext>
                  </a:extLst>
                </a:gridCol>
                <a:gridCol w="4633913">
                  <a:extLst>
                    <a:ext uri="{9D8B030D-6E8A-4147-A177-3AD203B41FA5}">
                      <a16:colId xmlns:a16="http://schemas.microsoft.com/office/drawing/2014/main" val="40017771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Convention actuelle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Nouvelle proposition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500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Jeunesse – poste de référent jeunesse, coordination, animation d’actions et soutiens aux activités</a:t>
                      </a:r>
                    </a:p>
                    <a:p>
                      <a:r>
                        <a:rPr lang="fr-FR" b="1" dirty="0">
                          <a:highlight>
                            <a:srgbClr val="FFFF00"/>
                          </a:highlight>
                        </a:rPr>
                        <a:t>5000€ </a:t>
                      </a:r>
                      <a:r>
                        <a:rPr lang="fr-FR" dirty="0">
                          <a:highlight>
                            <a:srgbClr val="FFFF00"/>
                          </a:highlight>
                        </a:rPr>
                        <a:t>en 2022</a:t>
                      </a:r>
                    </a:p>
                    <a:p>
                      <a:r>
                        <a:rPr lang="fr-FR" b="1" dirty="0">
                          <a:highlight>
                            <a:srgbClr val="FFFF00"/>
                          </a:highlight>
                        </a:rPr>
                        <a:t>10 000€ </a:t>
                      </a:r>
                      <a:r>
                        <a:rPr lang="fr-FR" dirty="0">
                          <a:highlight>
                            <a:srgbClr val="FFFF00"/>
                          </a:highlight>
                        </a:rPr>
                        <a:t>à partir de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606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Sénior – poste de référente sénior, coordination et animations d’actions et soutiens aux activités</a:t>
                      </a:r>
                    </a:p>
                    <a:p>
                      <a:r>
                        <a:rPr lang="fr-FR" dirty="0"/>
                        <a:t>Pas de demande de subvention – soutenu par le pacte 2030 – conseil départemental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717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/>
                        <a:t>Une partie du budget activités 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>
                          <a:highlight>
                            <a:srgbClr val="FFFF00"/>
                          </a:highlight>
                        </a:rPr>
                        <a:t>6 400€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/>
                        <a:t>Accueil et accessibilité</a:t>
                      </a:r>
                    </a:p>
                    <a:p>
                      <a:r>
                        <a:rPr lang="fr-FR" b="1" dirty="0">
                          <a:highlight>
                            <a:srgbClr val="FFFF00"/>
                          </a:highlight>
                        </a:rPr>
                        <a:t>11 400 €</a:t>
                      </a:r>
                    </a:p>
                    <a:p>
                      <a:r>
                        <a:rPr lang="fr-FR" dirty="0"/>
                        <a:t>- </a:t>
                      </a:r>
                      <a:r>
                        <a:rPr lang="fr-FR" b="1" dirty="0"/>
                        <a:t>Culture</a:t>
                      </a:r>
                      <a:r>
                        <a:rPr lang="fr-FR" dirty="0"/>
                        <a:t> : 20 propositions/an</a:t>
                      </a:r>
                    </a:p>
                    <a:p>
                      <a:r>
                        <a:rPr lang="fr-FR" dirty="0"/>
                        <a:t>- </a:t>
                      </a:r>
                      <a:r>
                        <a:rPr lang="fr-FR" b="1" dirty="0"/>
                        <a:t>Braderie</a:t>
                      </a:r>
                      <a:r>
                        <a:rPr lang="fr-FR" dirty="0"/>
                        <a:t> du livre</a:t>
                      </a:r>
                    </a:p>
                    <a:p>
                      <a:r>
                        <a:rPr lang="fr-FR" dirty="0"/>
                        <a:t>- </a:t>
                      </a:r>
                      <a:r>
                        <a:rPr lang="fr-FR" b="1" dirty="0"/>
                        <a:t>Mobilité</a:t>
                      </a:r>
                      <a:r>
                        <a:rPr lang="fr-FR" dirty="0"/>
                        <a:t> : facilité l’accès des actions en favorisant la mobilité demande exceptionnelle de </a:t>
                      </a:r>
                      <a:r>
                        <a:rPr lang="fr-FR" dirty="0">
                          <a:highlight>
                            <a:srgbClr val="FFFF00"/>
                          </a:highlight>
                        </a:rPr>
                        <a:t>5000€</a:t>
                      </a:r>
                      <a:r>
                        <a:rPr lang="fr-FR" dirty="0"/>
                        <a:t> pour achat minibus</a:t>
                      </a:r>
                    </a:p>
                    <a:p>
                      <a:r>
                        <a:rPr lang="fr-FR" dirty="0"/>
                        <a:t>- </a:t>
                      </a:r>
                      <a:r>
                        <a:rPr lang="fr-FR" b="1" dirty="0"/>
                        <a:t>Numérique</a:t>
                      </a:r>
                      <a:r>
                        <a:rPr lang="fr-FR" dirty="0"/>
                        <a:t> : poste de référent numérique, coordination et animation d’ateliers </a:t>
                      </a:r>
                      <a:r>
                        <a:rPr lang="fr-FR" dirty="0">
                          <a:highlight>
                            <a:srgbClr val="FFFF00"/>
                          </a:highlight>
                        </a:rPr>
                        <a:t>5000€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131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Pilotage/logistique : 17 100€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Pilotage logistique : 17 100€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6915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21268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4">
            <a:extLst>
              <a:ext uri="{FF2B5EF4-FFF2-40B4-BE49-F238E27FC236}">
                <a16:creationId xmlns:a16="http://schemas.microsoft.com/office/drawing/2014/main" id="{74B79451-0929-9A98-DF1F-6E5843E549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106590"/>
              </p:ext>
            </p:extLst>
          </p:nvPr>
        </p:nvGraphicFramePr>
        <p:xfrm>
          <a:off x="388145" y="749208"/>
          <a:ext cx="8367710" cy="5147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893">
                  <a:extLst>
                    <a:ext uri="{9D8B030D-6E8A-4147-A177-3AD203B41FA5}">
                      <a16:colId xmlns:a16="http://schemas.microsoft.com/office/drawing/2014/main" val="2784694497"/>
                    </a:ext>
                  </a:extLst>
                </a:gridCol>
                <a:gridCol w="1112669">
                  <a:extLst>
                    <a:ext uri="{9D8B030D-6E8A-4147-A177-3AD203B41FA5}">
                      <a16:colId xmlns:a16="http://schemas.microsoft.com/office/drawing/2014/main" val="761157240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4018292562"/>
                    </a:ext>
                  </a:extLst>
                </a:gridCol>
                <a:gridCol w="3390900">
                  <a:extLst>
                    <a:ext uri="{9D8B030D-6E8A-4147-A177-3AD203B41FA5}">
                      <a16:colId xmlns:a16="http://schemas.microsoft.com/office/drawing/2014/main" val="2424392715"/>
                    </a:ext>
                  </a:extLst>
                </a:gridCol>
                <a:gridCol w="1304925">
                  <a:extLst>
                    <a:ext uri="{9D8B030D-6E8A-4147-A177-3AD203B41FA5}">
                      <a16:colId xmlns:a16="http://schemas.microsoft.com/office/drawing/2014/main" val="2211669844"/>
                    </a:ext>
                  </a:extLst>
                </a:gridCol>
                <a:gridCol w="857248">
                  <a:extLst>
                    <a:ext uri="{9D8B030D-6E8A-4147-A177-3AD203B41FA5}">
                      <a16:colId xmlns:a16="http://schemas.microsoft.com/office/drawing/2014/main" val="1885350549"/>
                    </a:ext>
                  </a:extLst>
                </a:gridCol>
              </a:tblGrid>
              <a:tr h="760176"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Actuelle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Nouvelle proposition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Commentaires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Coût 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Avis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866676"/>
                  </a:ext>
                </a:extLst>
              </a:tr>
              <a:tr h="998058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</a:rPr>
                        <a:t>Plafond 2022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60 050€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dirty="0"/>
                        <a:t>70 050 €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/>
                        <a:t>Poste de référent jeunesse / cofinancement CAF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/>
                        <a:t>Poste de conseiller numérique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fr-FR" dirty="0"/>
                    </a:p>
                    <a:p>
                      <a:pPr marL="285750" indent="-285750">
                        <a:buFontTx/>
                        <a:buChar char="-"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highlight>
                            <a:srgbClr val="FFFF00"/>
                          </a:highlight>
                        </a:rPr>
                        <a:t>+ 10 000 €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671844"/>
                  </a:ext>
                </a:extLst>
              </a:tr>
              <a:tr h="998058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</a:rPr>
                        <a:t>Plafond à partir de 2023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60 050€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dirty="0"/>
                        <a:t>75 050€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/>
                        <a:t>Augmentation de la prise en charge du poste de référent jeunesse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highlight>
                            <a:srgbClr val="FFFF00"/>
                          </a:highlight>
                        </a:rPr>
                        <a:t>+ 15 000€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512753"/>
                  </a:ext>
                </a:extLst>
              </a:tr>
              <a:tr h="1497584"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 Aide exceptionnelle de </a:t>
                      </a:r>
                      <a:r>
                        <a:rPr lang="fr-FR" dirty="0">
                          <a:highlight>
                            <a:srgbClr val="FFFF00"/>
                          </a:highlight>
                        </a:rPr>
                        <a:t>5000€ </a:t>
                      </a:r>
                      <a:r>
                        <a:rPr lang="fr-FR" dirty="0"/>
                        <a:t>pour financement camion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15827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168A3D94-2F0F-C6F8-2441-C8BFF2B5448C}"/>
              </a:ext>
            </a:extLst>
          </p:cNvPr>
          <p:cNvSpPr txBox="1"/>
          <p:nvPr/>
        </p:nvSpPr>
        <p:spPr>
          <a:xfrm>
            <a:off x="3216214" y="225988"/>
            <a:ext cx="2943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En résumé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72E16F3-952A-03B1-CE84-194BFB71E09D}"/>
              </a:ext>
            </a:extLst>
          </p:cNvPr>
          <p:cNvSpPr txBox="1"/>
          <p:nvPr/>
        </p:nvSpPr>
        <p:spPr>
          <a:xfrm>
            <a:off x="470471" y="5573444"/>
            <a:ext cx="8203058" cy="646331"/>
          </a:xfrm>
          <a:prstGeom prst="rect">
            <a:avLst/>
          </a:prstGeom>
          <a:solidFill>
            <a:srgbClr val="00FFFF"/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Les élus souhaitent une réunion avec le centre social afin de rencontrer la nouvelle équipe et échanger sur les missions de chacun avant de donner son avis.</a:t>
            </a:r>
          </a:p>
        </p:txBody>
      </p:sp>
    </p:spTree>
    <p:extLst>
      <p:ext uri="{BB962C8B-B14F-4D97-AF65-F5344CB8AC3E}">
        <p14:creationId xmlns:p14="http://schemas.microsoft.com/office/powerpoint/2010/main" val="41195985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A42120-1710-07DF-7F97-10BE0687865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fr-FR" dirty="0"/>
              <a:t>Renouvellement RPE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AA10DEA-79C0-06D7-6022-C51F9179243A}"/>
              </a:ext>
            </a:extLst>
          </p:cNvPr>
          <p:cNvSpPr txBox="1"/>
          <p:nvPr/>
        </p:nvSpPr>
        <p:spPr>
          <a:xfrm>
            <a:off x="924232" y="2094271"/>
            <a:ext cx="78197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fr-FR" sz="2400" dirty="0"/>
              <a:t>Proposition de mise en place de permanences le mercredi après-midi à la maison de l’Emploi.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49DEA62-E0C1-7AD9-9BDC-9665F82C98F2}"/>
              </a:ext>
            </a:extLst>
          </p:cNvPr>
          <p:cNvSpPr txBox="1"/>
          <p:nvPr/>
        </p:nvSpPr>
        <p:spPr>
          <a:xfrm>
            <a:off x="1012054" y="3213717"/>
            <a:ext cx="7288567" cy="369332"/>
          </a:xfrm>
          <a:prstGeom prst="rect">
            <a:avLst/>
          </a:prstGeom>
          <a:solidFill>
            <a:srgbClr val="00FFFF"/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Avis favorable des élus</a:t>
            </a:r>
          </a:p>
        </p:txBody>
      </p:sp>
    </p:spTree>
    <p:extLst>
      <p:ext uri="{BB962C8B-B14F-4D97-AF65-F5344CB8AC3E}">
        <p14:creationId xmlns:p14="http://schemas.microsoft.com/office/powerpoint/2010/main" val="4597161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A42120-1710-07DF-7F97-10BE0687865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fr-FR" dirty="0"/>
              <a:t>Informations diverses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AA10DEA-79C0-06D7-6022-C51F9179243A}"/>
              </a:ext>
            </a:extLst>
          </p:cNvPr>
          <p:cNvSpPr txBox="1"/>
          <p:nvPr/>
        </p:nvSpPr>
        <p:spPr>
          <a:xfrm>
            <a:off x="497150" y="2094271"/>
            <a:ext cx="849593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FR" sz="2400" dirty="0"/>
              <a:t>Voile scolaire</a:t>
            </a:r>
          </a:p>
          <a:p>
            <a:pPr>
              <a:spcAft>
                <a:spcPts val="1200"/>
              </a:spcAft>
            </a:pPr>
            <a:r>
              <a:rPr lang="fr-FR" sz="2400" dirty="0"/>
              <a:t>Réorganisation :</a:t>
            </a:r>
          </a:p>
          <a:p>
            <a:pPr>
              <a:spcAft>
                <a:spcPts val="1200"/>
              </a:spcAft>
            </a:pPr>
            <a:r>
              <a:rPr lang="fr-FR" b="1" dirty="0">
                <a:highlight>
                  <a:srgbClr val="00FFFF"/>
                </a:highlight>
              </a:rPr>
              <a:t>Centre Nautique Crozon-Morgat </a:t>
            </a:r>
            <a:r>
              <a:rPr lang="fr-FR" dirty="0">
                <a:highlight>
                  <a:srgbClr val="00FFFF"/>
                </a:highlight>
              </a:rPr>
              <a:t>: Argol, Ecole Jean-Jaurès, Sainte Anne, Tal Ar </a:t>
            </a:r>
            <a:r>
              <a:rPr lang="fr-FR" dirty="0" err="1">
                <a:highlight>
                  <a:srgbClr val="00FFFF"/>
                </a:highlight>
              </a:rPr>
              <a:t>Groas</a:t>
            </a:r>
            <a:r>
              <a:rPr lang="fr-FR" dirty="0">
                <a:highlight>
                  <a:srgbClr val="00FFFF"/>
                </a:highlight>
              </a:rPr>
              <a:t>, Saint Fiacre, </a:t>
            </a:r>
            <a:r>
              <a:rPr lang="fr-FR" dirty="0" err="1">
                <a:highlight>
                  <a:srgbClr val="00FFFF"/>
                </a:highlight>
              </a:rPr>
              <a:t>Diwan</a:t>
            </a:r>
            <a:r>
              <a:rPr lang="fr-FR" dirty="0">
                <a:highlight>
                  <a:srgbClr val="00FFFF"/>
                </a:highlight>
              </a:rPr>
              <a:t> Crozon, Col. Alain, Col. Jeanne d’Arc, Lucie Aubrac PDB, Le Faou,</a:t>
            </a:r>
          </a:p>
          <a:p>
            <a:pPr>
              <a:spcAft>
                <a:spcPts val="1200"/>
              </a:spcAft>
            </a:pPr>
            <a:r>
              <a:rPr lang="fr-FR" b="1" dirty="0">
                <a:highlight>
                  <a:srgbClr val="00FFFF"/>
                </a:highlight>
              </a:rPr>
              <a:t>CN Lanvéoc </a:t>
            </a:r>
            <a:r>
              <a:rPr lang="fr-FR" dirty="0">
                <a:highlight>
                  <a:srgbClr val="00FFFF"/>
                </a:highlight>
              </a:rPr>
              <a:t>: Lanvéoc</a:t>
            </a:r>
          </a:p>
          <a:p>
            <a:pPr>
              <a:spcAft>
                <a:spcPts val="1200"/>
              </a:spcAft>
            </a:pPr>
            <a:r>
              <a:rPr lang="fr-FR" b="1" dirty="0">
                <a:highlight>
                  <a:srgbClr val="00FFFF"/>
                </a:highlight>
              </a:rPr>
              <a:t>CN Roscanvel </a:t>
            </a:r>
            <a:r>
              <a:rPr lang="fr-FR" dirty="0">
                <a:highlight>
                  <a:srgbClr val="00FFFF"/>
                </a:highlight>
              </a:rPr>
              <a:t>: Roscanvel</a:t>
            </a:r>
          </a:p>
          <a:p>
            <a:pPr>
              <a:spcAft>
                <a:spcPts val="1200"/>
              </a:spcAft>
            </a:pPr>
            <a:r>
              <a:rPr lang="fr-FR" b="1" dirty="0">
                <a:highlight>
                  <a:srgbClr val="00FFFF"/>
                </a:highlight>
              </a:rPr>
              <a:t>CN Sport, mer et nature </a:t>
            </a:r>
            <a:r>
              <a:rPr lang="fr-FR" b="1" dirty="0" err="1">
                <a:highlight>
                  <a:srgbClr val="00FFFF"/>
                </a:highlight>
              </a:rPr>
              <a:t>Trébéron</a:t>
            </a:r>
            <a:r>
              <a:rPr lang="fr-FR" b="1" dirty="0">
                <a:highlight>
                  <a:srgbClr val="00FFFF"/>
                </a:highlight>
              </a:rPr>
              <a:t> (à Landévennec) </a:t>
            </a:r>
            <a:r>
              <a:rPr lang="fr-FR" dirty="0">
                <a:highlight>
                  <a:srgbClr val="00FFFF"/>
                </a:highlight>
              </a:rPr>
              <a:t>: </a:t>
            </a:r>
            <a:r>
              <a:rPr lang="fr-FR" dirty="0" err="1">
                <a:highlight>
                  <a:srgbClr val="00FFFF"/>
                </a:highlight>
              </a:rPr>
              <a:t>Diwan</a:t>
            </a:r>
            <a:r>
              <a:rPr lang="fr-FR" dirty="0">
                <a:highlight>
                  <a:srgbClr val="00FFFF"/>
                </a:highlight>
              </a:rPr>
              <a:t> Le Faou, </a:t>
            </a:r>
            <a:r>
              <a:rPr lang="fr-FR" dirty="0" err="1">
                <a:highlight>
                  <a:srgbClr val="00FFFF"/>
                </a:highlight>
              </a:rPr>
              <a:t>Roz</a:t>
            </a:r>
            <a:r>
              <a:rPr lang="fr-FR" dirty="0">
                <a:highlight>
                  <a:srgbClr val="00FFFF"/>
                </a:highlight>
              </a:rPr>
              <a:t> Rosnoën</a:t>
            </a:r>
          </a:p>
          <a:p>
            <a:pPr>
              <a:spcAft>
                <a:spcPts val="1200"/>
              </a:spcAft>
            </a:pPr>
            <a:r>
              <a:rPr lang="fr-FR" b="1" dirty="0">
                <a:highlight>
                  <a:srgbClr val="00FFFF"/>
                </a:highlight>
              </a:rPr>
              <a:t>CN </a:t>
            </a:r>
            <a:r>
              <a:rPr lang="fr-FR" b="1" dirty="0" err="1">
                <a:highlight>
                  <a:srgbClr val="00FFFF"/>
                </a:highlight>
              </a:rPr>
              <a:t>Camaret-sur-mer</a:t>
            </a:r>
            <a:r>
              <a:rPr lang="fr-FR" b="1" dirty="0">
                <a:highlight>
                  <a:srgbClr val="00FFFF"/>
                </a:highlight>
              </a:rPr>
              <a:t> </a:t>
            </a:r>
            <a:r>
              <a:rPr lang="fr-FR" dirty="0">
                <a:highlight>
                  <a:srgbClr val="00FFFF"/>
                </a:highlight>
              </a:rPr>
              <a:t>: Camaret</a:t>
            </a:r>
          </a:p>
          <a:p>
            <a:pPr>
              <a:spcAft>
                <a:spcPts val="1200"/>
              </a:spcAft>
            </a:pPr>
            <a:r>
              <a:rPr lang="fr-FR" b="1" dirty="0">
                <a:highlight>
                  <a:srgbClr val="00FFFF"/>
                </a:highlight>
              </a:rPr>
              <a:t>CN </a:t>
            </a:r>
            <a:r>
              <a:rPr lang="fr-FR" b="1" dirty="0" err="1">
                <a:highlight>
                  <a:srgbClr val="00FFFF"/>
                </a:highlight>
              </a:rPr>
              <a:t>Telgruc-sur-mer</a:t>
            </a:r>
            <a:r>
              <a:rPr lang="fr-FR" b="1" dirty="0">
                <a:highlight>
                  <a:srgbClr val="00FFFF"/>
                </a:highlight>
              </a:rPr>
              <a:t> Presqu’île aventures (à Lanvéoc)</a:t>
            </a:r>
            <a:r>
              <a:rPr lang="fr-FR" dirty="0">
                <a:highlight>
                  <a:srgbClr val="00FFFF"/>
                </a:highlight>
              </a:rPr>
              <a:t>: Telgruc primaire, J. Cornec PDB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0073593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A42120-1710-07DF-7F97-10BE0687865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fr-FR" dirty="0"/>
              <a:t>Informations diverses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AA10DEA-79C0-06D7-6022-C51F9179243A}"/>
              </a:ext>
            </a:extLst>
          </p:cNvPr>
          <p:cNvSpPr txBox="1"/>
          <p:nvPr/>
        </p:nvSpPr>
        <p:spPr>
          <a:xfrm>
            <a:off x="497150" y="2094271"/>
            <a:ext cx="849593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FR" sz="2400" dirty="0"/>
              <a:t>Formation santé buccodentaire  : en septembre et octobre _ </a:t>
            </a:r>
            <a:r>
              <a:rPr lang="fr-FR" sz="2400" dirty="0">
                <a:highlight>
                  <a:srgbClr val="FFFF00"/>
                </a:highlight>
              </a:rPr>
              <a:t>il reste des places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FR" sz="2400" dirty="0"/>
              <a:t>La semaine de sensibilisation aux violences intrafamiliales 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FR" sz="2400" dirty="0"/>
              <a:t>Nouveau conseiller technique CAF : Didier </a:t>
            </a:r>
            <a:r>
              <a:rPr lang="fr-FR" sz="2400" dirty="0" err="1"/>
              <a:t>Cathou</a:t>
            </a:r>
            <a:endParaRPr lang="fr-FR" sz="2400" dirty="0"/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FR" sz="2400" dirty="0"/>
              <a:t>Embauche de la nouvelle chargée CTG : arrivée prévu le 27 novembre _ Mélanie Messager</a:t>
            </a:r>
          </a:p>
          <a:p>
            <a:r>
              <a:rPr lang="fr-FR" dirty="0">
                <a:highlight>
                  <a:srgbClr val="00FFFF"/>
                </a:highlight>
              </a:rPr>
              <a:t>→ Rencontre </a:t>
            </a:r>
            <a:r>
              <a:rPr lang="fr-FR" dirty="0" err="1">
                <a:highlight>
                  <a:srgbClr val="00FFFF"/>
                </a:highlight>
              </a:rPr>
              <a:t>Kaniri</a:t>
            </a:r>
            <a:r>
              <a:rPr lang="fr-FR" dirty="0">
                <a:highlight>
                  <a:srgbClr val="00FFFF"/>
                </a:highlight>
              </a:rPr>
              <a:t> et le centre social : mardi 4 octobre à 18h15 –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</a:rPr>
              <a:t>Annulé, nouvelle date à fixer.</a:t>
            </a:r>
          </a:p>
          <a:p>
            <a:endParaRPr lang="fr-FR" dirty="0">
              <a:highlight>
                <a:srgbClr val="FFFFFF"/>
              </a:highlight>
            </a:endParaRPr>
          </a:p>
          <a:p>
            <a:r>
              <a:rPr lang="fr-FR" dirty="0">
                <a:highlight>
                  <a:srgbClr val="00FFFF"/>
                </a:highlight>
              </a:rPr>
              <a:t>→ Date prochaine commission : mardi 8 novembre à 18h15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4206760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19597A-8B4A-D539-7003-97EC8DA6E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Merci de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2967486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141CCD2-1170-5482-4C32-645F3F621F91}"/>
              </a:ext>
            </a:extLst>
          </p:cNvPr>
          <p:cNvSpPr txBox="1"/>
          <p:nvPr/>
        </p:nvSpPr>
        <p:spPr>
          <a:xfrm>
            <a:off x="639193" y="949911"/>
            <a:ext cx="76170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fr-FR" sz="1800" u="sng" kern="15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Personnes présentes</a:t>
            </a:r>
            <a:endParaRPr lang="fr-FR" sz="1800" kern="150" dirty="0">
              <a:solidFill>
                <a:srgbClr val="000000"/>
              </a:solidFill>
              <a:effectLst/>
              <a:latin typeface="Lucida Sans" panose="020B0602030504020204" pitchFamily="34" charset="0"/>
              <a:ea typeface="Tahoma" panose="020B0604030504040204" pitchFamily="34" charset="0"/>
              <a:cs typeface="Liberation Sans" panose="020B0604020202020204" pitchFamily="34" charset="0"/>
            </a:endParaRPr>
          </a:p>
          <a:p>
            <a:r>
              <a:rPr lang="fr-FR" sz="1800" kern="15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Yves Le </a:t>
            </a:r>
            <a:r>
              <a:rPr lang="fr-FR" sz="1800" kern="150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Moigne</a:t>
            </a:r>
            <a:r>
              <a:rPr lang="fr-FR" sz="1800" kern="15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 – Telgruc-sur-Mer</a:t>
            </a:r>
            <a:r>
              <a:rPr lang="fr-FR" kern="150" dirty="0">
                <a:solidFill>
                  <a:srgbClr val="000000"/>
                </a:solidFill>
                <a:latin typeface="Lucida Sans" panose="020B060203050402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, </a:t>
            </a:r>
            <a:r>
              <a:rPr lang="fr-FR" sz="1800" kern="15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Magalie </a:t>
            </a:r>
            <a:r>
              <a:rPr lang="fr-FR" sz="1800" kern="150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Chessé</a:t>
            </a:r>
            <a:r>
              <a:rPr lang="fr-FR" sz="1800" kern="15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 – Argol</a:t>
            </a:r>
            <a:r>
              <a:rPr lang="fr-FR" kern="150" dirty="0">
                <a:solidFill>
                  <a:srgbClr val="000000"/>
                </a:solidFill>
                <a:latin typeface="Lucida Sans" panose="020B060203050402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, </a:t>
            </a:r>
            <a:r>
              <a:rPr lang="fr-FR" sz="1800" kern="15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Muriel Le </a:t>
            </a:r>
            <a:r>
              <a:rPr lang="fr-FR" sz="1800" kern="150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Mérour</a:t>
            </a:r>
            <a:r>
              <a:rPr lang="fr-FR" sz="1800" kern="15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 – </a:t>
            </a:r>
            <a:r>
              <a:rPr lang="fr-FR" sz="1800" kern="150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Camaret-sur-mer</a:t>
            </a:r>
            <a:r>
              <a:rPr lang="fr-FR" kern="150" dirty="0">
                <a:solidFill>
                  <a:srgbClr val="000000"/>
                </a:solidFill>
                <a:latin typeface="Lucida Sans" panose="020B060203050402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, </a:t>
            </a:r>
            <a:r>
              <a:rPr lang="fr-FR" sz="1800" kern="15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Dominique </a:t>
            </a:r>
            <a:r>
              <a:rPr lang="fr-FR" sz="1800" kern="150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Guillois</a:t>
            </a:r>
            <a:r>
              <a:rPr lang="fr-FR" sz="1800" kern="15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 – Crozon</a:t>
            </a:r>
            <a:r>
              <a:rPr lang="fr-FR" kern="150" dirty="0">
                <a:solidFill>
                  <a:srgbClr val="000000"/>
                </a:solidFill>
                <a:latin typeface="Lucida Sans" panose="020B060203050402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, </a:t>
            </a:r>
            <a:r>
              <a:rPr lang="fr-FR" sz="1800" kern="15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Christelle </a:t>
            </a:r>
            <a:r>
              <a:rPr lang="fr-FR" sz="1800" kern="150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Gaouyère</a:t>
            </a:r>
            <a:r>
              <a:rPr lang="fr-FR" sz="1800" kern="15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 – Lanvéoc</a:t>
            </a:r>
            <a:endParaRPr lang="fr-FR" sz="1800" kern="150" dirty="0">
              <a:solidFill>
                <a:srgbClr val="000000"/>
              </a:solidFill>
              <a:effectLst/>
              <a:latin typeface="Lucida Sans" panose="020B0602030504020204" pitchFamily="34" charset="0"/>
              <a:ea typeface="Tahoma" panose="020B0604030504040204" pitchFamily="34" charset="0"/>
              <a:cs typeface="Liberation Sans" panose="020B0604020202020204" pitchFamily="34" charset="0"/>
            </a:endParaRPr>
          </a:p>
          <a:p>
            <a:r>
              <a:rPr lang="fr-FR" sz="1800" kern="15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Aurélien Le Bot – </a:t>
            </a:r>
            <a:r>
              <a:rPr lang="fr-FR" sz="1800" kern="150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Pont-De-Buis-Lès-Quimerc’h</a:t>
            </a:r>
            <a:endParaRPr lang="fr-FR" sz="1800" kern="150" dirty="0">
              <a:solidFill>
                <a:srgbClr val="000000"/>
              </a:solidFill>
              <a:effectLst/>
              <a:latin typeface="Lucida Sans" panose="020B0602030504020204" pitchFamily="34" charset="0"/>
              <a:ea typeface="Tahoma" panose="020B0604030504040204" pitchFamily="34" charset="0"/>
              <a:cs typeface="Liberation Sans" panose="020B0604020202020204" pitchFamily="34" charset="0"/>
            </a:endParaRPr>
          </a:p>
          <a:p>
            <a:r>
              <a:rPr lang="fr-FR" sz="1800" kern="15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Hubert Le Brenn – DGS</a:t>
            </a:r>
            <a:r>
              <a:rPr lang="fr-FR" kern="150" dirty="0">
                <a:solidFill>
                  <a:srgbClr val="000000"/>
                </a:solidFill>
                <a:latin typeface="Lucida Sans" panose="020B060203050402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, </a:t>
            </a:r>
            <a:r>
              <a:rPr lang="fr-FR" sz="1800" kern="15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Aurélie Cabon – Chargée CTG</a:t>
            </a:r>
            <a:endParaRPr lang="fr-FR" sz="1800" kern="150" dirty="0">
              <a:solidFill>
                <a:srgbClr val="000000"/>
              </a:solidFill>
              <a:effectLst/>
              <a:latin typeface="Lucida Sans" panose="020B0602030504020204" pitchFamily="34" charset="0"/>
              <a:ea typeface="Tahoma" panose="020B0604030504040204" pitchFamily="34" charset="0"/>
              <a:cs typeface="Liberation Sans" panose="020B0604020202020204" pitchFamily="34" charset="0"/>
            </a:endParaRPr>
          </a:p>
          <a:p>
            <a:endParaRPr lang="fr-FR" sz="1800" kern="150" dirty="0">
              <a:solidFill>
                <a:srgbClr val="000000"/>
              </a:solidFill>
              <a:effectLst/>
              <a:latin typeface="Lucida Sans" panose="020B0602030504020204" pitchFamily="34" charset="0"/>
              <a:ea typeface="Tahoma" panose="020B0604030504040204" pitchFamily="34" charset="0"/>
              <a:cs typeface="Liberation Sans" panose="020B0604020202020204" pitchFamily="34" charset="0"/>
            </a:endParaRPr>
          </a:p>
          <a:p>
            <a:r>
              <a:rPr lang="fr-FR" sz="1800" u="sng" kern="15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Personnes excusées</a:t>
            </a:r>
            <a:endParaRPr lang="fr-FR" sz="1800" kern="150" dirty="0">
              <a:solidFill>
                <a:srgbClr val="000000"/>
              </a:solidFill>
              <a:effectLst/>
              <a:latin typeface="Lucida Sans" panose="020B0602030504020204" pitchFamily="34" charset="0"/>
              <a:ea typeface="Tahoma" panose="020B0604030504040204" pitchFamily="34" charset="0"/>
              <a:cs typeface="Liberation Sans" panose="020B0604020202020204" pitchFamily="34" charset="0"/>
            </a:endParaRPr>
          </a:p>
          <a:p>
            <a:r>
              <a:rPr lang="fr-FR" sz="1800" kern="15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Audrey </a:t>
            </a:r>
            <a:r>
              <a:rPr lang="fr-FR" sz="1800" kern="150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Baton</a:t>
            </a:r>
            <a:r>
              <a:rPr lang="fr-FR" sz="1800" kern="15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 – Roscanvel, Marie-Claire </a:t>
            </a:r>
            <a:r>
              <a:rPr lang="fr-FR" sz="1800" kern="150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Cariou</a:t>
            </a:r>
            <a:r>
              <a:rPr lang="fr-FR" sz="1800" kern="15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 – Landévennec</a:t>
            </a:r>
            <a:r>
              <a:rPr lang="fr-FR" kern="150" dirty="0">
                <a:solidFill>
                  <a:srgbClr val="000000"/>
                </a:solidFill>
                <a:latin typeface="Lucida Sans" panose="020B060203050402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, </a:t>
            </a:r>
            <a:r>
              <a:rPr lang="fr-FR" sz="1800" kern="15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Ludovic </a:t>
            </a:r>
            <a:r>
              <a:rPr lang="fr-FR" sz="1800" kern="150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Lassagne</a:t>
            </a:r>
            <a:r>
              <a:rPr lang="fr-FR" sz="1800" kern="15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 - Le Faou, Martine Le </a:t>
            </a:r>
            <a:r>
              <a:rPr lang="fr-FR" sz="1800" kern="150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Guirriec</a:t>
            </a:r>
            <a:r>
              <a:rPr lang="fr-FR" sz="1800" kern="15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ahoma" panose="020B0604030504040204" pitchFamily="34" charset="0"/>
                <a:cs typeface="Liberation Sans" panose="020B0604020202020204" pitchFamily="34" charset="0"/>
              </a:rPr>
              <a:t> – Rosnoën</a:t>
            </a:r>
            <a:endParaRPr lang="fr-FR" sz="1800" kern="150" dirty="0">
              <a:solidFill>
                <a:srgbClr val="000000"/>
              </a:solidFill>
              <a:effectLst/>
              <a:latin typeface="Lucida Sans" panose="020B0602030504020204" pitchFamily="34" charset="0"/>
              <a:ea typeface="Tahoma" panose="020B0604030504040204" pitchFamily="34" charset="0"/>
              <a:cs typeface="Liberation Sans" panose="020B0604020202020204" pitchFamily="34" charset="0"/>
            </a:endParaRPr>
          </a:p>
          <a:p>
            <a:endParaRPr lang="fr-FR" sz="1800" kern="150" dirty="0">
              <a:solidFill>
                <a:srgbClr val="000000"/>
              </a:solidFill>
              <a:effectLst/>
              <a:latin typeface="Lucida Sans" panose="020B0602030504020204" pitchFamily="34" charset="0"/>
              <a:ea typeface="Tahoma" panose="020B0604030504040204" pitchFamily="34" charset="0"/>
              <a:cs typeface="Liberation Sans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A637449-E766-650C-EA1A-9E23D2EC3101}"/>
              </a:ext>
            </a:extLst>
          </p:cNvPr>
          <p:cNvSpPr txBox="1"/>
          <p:nvPr/>
        </p:nvSpPr>
        <p:spPr>
          <a:xfrm>
            <a:off x="539083" y="4990808"/>
            <a:ext cx="7568597" cy="1200329"/>
          </a:xfrm>
          <a:prstGeom prst="rect">
            <a:avLst/>
          </a:prstGeom>
          <a:solidFill>
            <a:srgbClr val="00FFFF"/>
          </a:solidFill>
        </p:spPr>
        <p:txBody>
          <a:bodyPr wrap="square">
            <a:spAutoFit/>
          </a:bodyPr>
          <a:lstStyle/>
          <a:p>
            <a:pPr algn="ctr"/>
            <a:r>
              <a:rPr lang="fr-FR" sz="2400" dirty="0"/>
              <a:t>Les modifications et débats apportés lors de la réunion sont inscrits sous ce format d’encadré dans le corps des diapositives à suivre</a:t>
            </a:r>
          </a:p>
        </p:txBody>
      </p:sp>
    </p:spTree>
    <p:extLst>
      <p:ext uri="{BB962C8B-B14F-4D97-AF65-F5344CB8AC3E}">
        <p14:creationId xmlns:p14="http://schemas.microsoft.com/office/powerpoint/2010/main" val="3943653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A42120-1710-07DF-7F97-10BE0687865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fr-FR" dirty="0"/>
              <a:t>Convention </a:t>
            </a:r>
            <a:r>
              <a:rPr lang="fr-FR" dirty="0" err="1"/>
              <a:t>Kaniri</a:t>
            </a:r>
            <a:r>
              <a:rPr lang="fr-FR" dirty="0"/>
              <a:t> Ar Mor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AA10DEA-79C0-06D7-6022-C51F9179243A}"/>
              </a:ext>
            </a:extLst>
          </p:cNvPr>
          <p:cNvSpPr txBox="1"/>
          <p:nvPr/>
        </p:nvSpPr>
        <p:spPr>
          <a:xfrm>
            <a:off x="644236" y="1938407"/>
            <a:ext cx="831272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fr-FR" sz="3200" u="sng" dirty="0">
                <a:latin typeface="Calibri" panose="020F0502020204030204" pitchFamily="34" charset="0"/>
                <a:cs typeface="Calibri" panose="020F0502020204030204" pitchFamily="34" charset="0"/>
              </a:rPr>
              <a:t>Préambule</a:t>
            </a:r>
          </a:p>
          <a:p>
            <a:pPr algn="just">
              <a:spcAft>
                <a:spcPts val="1200"/>
              </a:spcAft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La communauté de communes soutient l’école de musique intercommunale du territoire depuis 2005.</a:t>
            </a:r>
          </a:p>
          <a:p>
            <a:pPr algn="just">
              <a:spcAft>
                <a:spcPts val="1200"/>
              </a:spcAft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La convention n’a pas été modifiée depuis 2014, l’école de musique souhaite une évolution de la convention permettant d’être au plus près de la situation actuelle.</a:t>
            </a:r>
          </a:p>
          <a:p>
            <a:pPr algn="just">
              <a:spcAft>
                <a:spcPts val="1200"/>
              </a:spcAft>
            </a:pPr>
            <a:endParaRPr lang="fr-F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1182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A42120-1710-07DF-7F97-10BE0687865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fr-FR" dirty="0"/>
              <a:t>Convention </a:t>
            </a:r>
            <a:r>
              <a:rPr lang="fr-FR" dirty="0" err="1"/>
              <a:t>Kaniri</a:t>
            </a:r>
            <a:r>
              <a:rPr lang="fr-FR" dirty="0"/>
              <a:t> Ar Mor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AA10DEA-79C0-06D7-6022-C51F9179243A}"/>
              </a:ext>
            </a:extLst>
          </p:cNvPr>
          <p:cNvSpPr txBox="1"/>
          <p:nvPr/>
        </p:nvSpPr>
        <p:spPr>
          <a:xfrm>
            <a:off x="644236" y="1938407"/>
            <a:ext cx="8312728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fr-FR" sz="3200" u="sng" dirty="0">
                <a:latin typeface="Calibri" panose="020F0502020204030204" pitchFamily="34" charset="0"/>
                <a:cs typeface="Calibri" panose="020F0502020204030204" pitchFamily="34" charset="0"/>
              </a:rPr>
              <a:t>Préambule</a:t>
            </a:r>
          </a:p>
          <a:p>
            <a:pPr algn="just">
              <a:spcAft>
                <a:spcPts val="1200"/>
              </a:spcAft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Un avenant a été réalisé pour la convention 2015-2019 avec :</a:t>
            </a:r>
          </a:p>
          <a:p>
            <a:pPr marL="285750" indent="-285750" algn="just">
              <a:spcAft>
                <a:spcPts val="1200"/>
              </a:spcAft>
              <a:buFontTx/>
              <a:buChar char="-"/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une augmentation du poste de direction, </a:t>
            </a:r>
          </a:p>
          <a:p>
            <a:pPr marL="285750" indent="-285750" algn="just">
              <a:spcAft>
                <a:spcPts val="1200"/>
              </a:spcAft>
              <a:buFontTx/>
              <a:buChar char="-"/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une augmentation du plafond d’heure avec l’extension des interventions en milieu scolaire à l’école de Pont-De-Buis (de 452 heure à 496 heures)</a:t>
            </a:r>
          </a:p>
          <a:p>
            <a:pPr marL="285750" indent="-285750" algn="just">
              <a:spcAft>
                <a:spcPts val="1200"/>
              </a:spcAft>
              <a:buFontTx/>
              <a:buChar char="-"/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Une augmentation de l’enveloppe pour les frais de déplacements (de 1500 € à 2500 €)</a:t>
            </a:r>
          </a:p>
          <a:p>
            <a:pPr algn="just">
              <a:spcAft>
                <a:spcPts val="1200"/>
              </a:spcAft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→ le plafond est donc passé de 92 746€ à 95 904€ </a:t>
            </a:r>
            <a:endParaRPr lang="fr-F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337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A42120-1710-07DF-7F97-10BE068786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92654" y="193820"/>
            <a:ext cx="8358692" cy="702366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fr-FR" sz="3200" dirty="0"/>
              <a:t>Convention </a:t>
            </a:r>
            <a:r>
              <a:rPr lang="fr-FR" sz="3200" dirty="0" err="1"/>
              <a:t>Kaniri</a:t>
            </a:r>
            <a:r>
              <a:rPr lang="fr-FR" sz="3200" dirty="0"/>
              <a:t> Ar Mor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AA10DEA-79C0-06D7-6022-C51F9179243A}"/>
              </a:ext>
            </a:extLst>
          </p:cNvPr>
          <p:cNvSpPr txBox="1"/>
          <p:nvPr/>
        </p:nvSpPr>
        <p:spPr>
          <a:xfrm>
            <a:off x="473336" y="989705"/>
            <a:ext cx="8358692" cy="629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fr-FR" sz="2400" b="1" dirty="0">
                <a:solidFill>
                  <a:srgbClr val="002060"/>
                </a:solidFill>
              </a:rPr>
              <a:t>1/ Les points d’évolution de la convention</a:t>
            </a:r>
          </a:p>
          <a:p>
            <a:pPr>
              <a:spcAft>
                <a:spcPts val="600"/>
              </a:spcAft>
            </a:pPr>
            <a:r>
              <a:rPr lang="fr-FR" sz="2400" u="sng" dirty="0">
                <a:solidFill>
                  <a:srgbClr val="002060"/>
                </a:solidFill>
              </a:rPr>
              <a:t>Demandés par </a:t>
            </a:r>
            <a:r>
              <a:rPr lang="fr-FR" sz="2400" u="sng" dirty="0" err="1">
                <a:solidFill>
                  <a:srgbClr val="002060"/>
                </a:solidFill>
              </a:rPr>
              <a:t>Kaniri</a:t>
            </a:r>
            <a:r>
              <a:rPr lang="fr-FR" sz="2400" u="sng" dirty="0">
                <a:solidFill>
                  <a:srgbClr val="002060"/>
                </a:solidFill>
              </a:rPr>
              <a:t> Ar Mor</a:t>
            </a:r>
          </a:p>
          <a:p>
            <a:pPr marL="457200" indent="-457200">
              <a:spcAft>
                <a:spcPts val="600"/>
              </a:spcAft>
              <a:buFontTx/>
              <a:buChar char="-"/>
            </a:pPr>
            <a:r>
              <a:rPr lang="fr-FR" sz="2400" dirty="0">
                <a:solidFill>
                  <a:srgbClr val="002060"/>
                </a:solidFill>
              </a:rPr>
              <a:t>Objet de la convention</a:t>
            </a:r>
          </a:p>
          <a:p>
            <a:pPr marL="457200" indent="-457200">
              <a:spcAft>
                <a:spcPts val="600"/>
              </a:spcAft>
              <a:buFontTx/>
              <a:buChar char="-"/>
            </a:pPr>
            <a:r>
              <a:rPr lang="fr-FR" sz="2400" dirty="0">
                <a:solidFill>
                  <a:srgbClr val="002060"/>
                </a:solidFill>
              </a:rPr>
              <a:t>Augmentation du tarif des séances des activités scolaires </a:t>
            </a:r>
          </a:p>
          <a:p>
            <a:pPr marL="457200" indent="-457200">
              <a:spcAft>
                <a:spcPts val="600"/>
              </a:spcAft>
              <a:buFontTx/>
              <a:buChar char="-"/>
            </a:pPr>
            <a:r>
              <a:rPr lang="fr-FR" sz="2400" dirty="0">
                <a:solidFill>
                  <a:srgbClr val="002060"/>
                </a:solidFill>
              </a:rPr>
              <a:t>Augmentation de la subvention allouée aux interventions extrascolaires</a:t>
            </a:r>
          </a:p>
          <a:p>
            <a:pPr marL="457200" indent="-457200">
              <a:buFontTx/>
              <a:buChar char="-"/>
            </a:pPr>
            <a:r>
              <a:rPr lang="fr-FR" sz="2400" dirty="0">
                <a:solidFill>
                  <a:srgbClr val="002060"/>
                </a:solidFill>
              </a:rPr>
              <a:t>Revalorisation annuelle des montants financés :</a:t>
            </a:r>
          </a:p>
          <a:p>
            <a:r>
              <a:rPr lang="fr-FR" sz="2400" dirty="0">
                <a:solidFill>
                  <a:srgbClr val="002060"/>
                </a:solidFill>
              </a:rPr>
              <a:t>sur la base d’un point d’indice salarial</a:t>
            </a:r>
          </a:p>
          <a:p>
            <a:pPr>
              <a:spcAft>
                <a:spcPts val="600"/>
              </a:spcAft>
            </a:pPr>
            <a:r>
              <a:rPr lang="fr-FR" sz="2400" dirty="0">
                <a:solidFill>
                  <a:srgbClr val="002060"/>
                </a:solidFill>
              </a:rPr>
              <a:t>suivant les évolutions possibles de la structure</a:t>
            </a:r>
          </a:p>
          <a:p>
            <a:pPr marL="457200" indent="-457200">
              <a:spcAft>
                <a:spcPts val="600"/>
              </a:spcAft>
              <a:buFontTx/>
              <a:buChar char="-"/>
            </a:pPr>
            <a:r>
              <a:rPr lang="fr-FR" sz="2400" dirty="0">
                <a:solidFill>
                  <a:srgbClr val="002060"/>
                </a:solidFill>
              </a:rPr>
              <a:t>Intégration de la subvention pour la mise en place du quotient familial</a:t>
            </a:r>
          </a:p>
          <a:p>
            <a:pPr marL="457200" indent="-457200">
              <a:spcAft>
                <a:spcPts val="600"/>
              </a:spcAft>
              <a:buFontTx/>
              <a:buChar char="-"/>
            </a:pPr>
            <a:r>
              <a:rPr lang="fr-FR" sz="2400" dirty="0">
                <a:solidFill>
                  <a:srgbClr val="002060"/>
                </a:solidFill>
              </a:rPr>
              <a:t>Prise en charge de 50% du poste de secrétaire</a:t>
            </a:r>
          </a:p>
          <a:p>
            <a:pPr marL="457200" indent="-457200">
              <a:spcAft>
                <a:spcPts val="600"/>
              </a:spcAft>
              <a:buFontTx/>
              <a:buChar char="-"/>
            </a:pPr>
            <a:r>
              <a:rPr lang="fr-FR" sz="2400" dirty="0">
                <a:solidFill>
                  <a:srgbClr val="002060"/>
                </a:solidFill>
              </a:rPr>
              <a:t>Participation financière à l’investissement de matériel</a:t>
            </a:r>
          </a:p>
          <a:p>
            <a:pPr marL="457200" indent="-457200">
              <a:buFontTx/>
              <a:buChar char="-"/>
            </a:pPr>
            <a:endParaRPr lang="fr-FR" dirty="0">
              <a:solidFill>
                <a:srgbClr val="002060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84564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A42120-1710-07DF-7F97-10BE068786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11972" y="287339"/>
            <a:ext cx="8358692" cy="702366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fr-FR" sz="3200" dirty="0"/>
              <a:t>Convention </a:t>
            </a:r>
            <a:r>
              <a:rPr lang="fr-FR" sz="3200" dirty="0" err="1"/>
              <a:t>Kaniri</a:t>
            </a:r>
            <a:r>
              <a:rPr lang="fr-FR" sz="3200" dirty="0"/>
              <a:t> Ar Mor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AA10DEA-79C0-06D7-6022-C51F9179243A}"/>
              </a:ext>
            </a:extLst>
          </p:cNvPr>
          <p:cNvSpPr txBox="1"/>
          <p:nvPr/>
        </p:nvSpPr>
        <p:spPr>
          <a:xfrm>
            <a:off x="467520" y="1253463"/>
            <a:ext cx="8203143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fr-FR" sz="2400" b="1" dirty="0">
                <a:solidFill>
                  <a:srgbClr val="002060"/>
                </a:solidFill>
              </a:rPr>
              <a:t>1/ Les points d’évolution de la convention</a:t>
            </a:r>
          </a:p>
          <a:p>
            <a:pPr marL="457200" indent="-457200">
              <a:buFontTx/>
              <a:buChar char="-"/>
            </a:pPr>
            <a:endParaRPr lang="fr-FR" sz="2400" dirty="0">
              <a:solidFill>
                <a:srgbClr val="002060"/>
              </a:solidFill>
            </a:endParaRPr>
          </a:p>
          <a:p>
            <a:pPr>
              <a:spcAft>
                <a:spcPts val="600"/>
              </a:spcAft>
            </a:pPr>
            <a:r>
              <a:rPr lang="fr-FR" sz="2400" u="sng" dirty="0">
                <a:solidFill>
                  <a:srgbClr val="002060"/>
                </a:solidFill>
              </a:rPr>
              <a:t>Demandé par la communauté de communes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fr-FR" sz="2400" dirty="0">
                <a:solidFill>
                  <a:srgbClr val="002060"/>
                </a:solidFill>
              </a:rPr>
              <a:t>Ajout d’un article sur la relation entre l’école de musique et le centre culturel, en lien avec l’exigence artistique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fr-FR" sz="2400" dirty="0">
                <a:solidFill>
                  <a:srgbClr val="002060"/>
                </a:solidFill>
              </a:rPr>
              <a:t>Ajout d’un article sur la communication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8768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A42120-1710-07DF-7F97-10BE068786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11972" y="287339"/>
            <a:ext cx="8358692" cy="702366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fr-FR" sz="3200" dirty="0"/>
              <a:t>Convention </a:t>
            </a:r>
            <a:r>
              <a:rPr lang="fr-FR" sz="3200" dirty="0" err="1"/>
              <a:t>Kaniri</a:t>
            </a:r>
            <a:r>
              <a:rPr lang="fr-FR" sz="3200" dirty="0"/>
              <a:t> Ar Mor</a:t>
            </a:r>
          </a:p>
        </p:txBody>
      </p:sp>
      <p:graphicFrame>
        <p:nvGraphicFramePr>
          <p:cNvPr id="3" name="Tableau 4">
            <a:extLst>
              <a:ext uri="{FF2B5EF4-FFF2-40B4-BE49-F238E27FC236}">
                <a16:creationId xmlns:a16="http://schemas.microsoft.com/office/drawing/2014/main" id="{74B79451-0929-9A98-DF1F-6E5843E549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628471"/>
              </p:ext>
            </p:extLst>
          </p:nvPr>
        </p:nvGraphicFramePr>
        <p:xfrm>
          <a:off x="187281" y="1128453"/>
          <a:ext cx="8561863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969">
                  <a:extLst>
                    <a:ext uri="{9D8B030D-6E8A-4147-A177-3AD203B41FA5}">
                      <a16:colId xmlns:a16="http://schemas.microsoft.com/office/drawing/2014/main" val="2784694497"/>
                    </a:ext>
                  </a:extLst>
                </a:gridCol>
                <a:gridCol w="1807073">
                  <a:extLst>
                    <a:ext uri="{9D8B030D-6E8A-4147-A177-3AD203B41FA5}">
                      <a16:colId xmlns:a16="http://schemas.microsoft.com/office/drawing/2014/main" val="761157240"/>
                    </a:ext>
                  </a:extLst>
                </a:gridCol>
                <a:gridCol w="2142589">
                  <a:extLst>
                    <a:ext uri="{9D8B030D-6E8A-4147-A177-3AD203B41FA5}">
                      <a16:colId xmlns:a16="http://schemas.microsoft.com/office/drawing/2014/main" val="4018292562"/>
                    </a:ext>
                  </a:extLst>
                </a:gridCol>
                <a:gridCol w="2003612">
                  <a:extLst>
                    <a:ext uri="{9D8B030D-6E8A-4147-A177-3AD203B41FA5}">
                      <a16:colId xmlns:a16="http://schemas.microsoft.com/office/drawing/2014/main" val="2424392715"/>
                    </a:ext>
                  </a:extLst>
                </a:gridCol>
                <a:gridCol w="1602620">
                  <a:extLst>
                    <a:ext uri="{9D8B030D-6E8A-4147-A177-3AD203B41FA5}">
                      <a16:colId xmlns:a16="http://schemas.microsoft.com/office/drawing/2014/main" val="22477079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</a:rPr>
                        <a:t>Point modifié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Actuel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Nouvelle proposition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Commentaires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Avis de la commission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8666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</a:rPr>
                        <a:t>Objet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Eveil musical en milieu scolaire et extrascolaire des élèves scolarisés dans les écoles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highlight>
                            <a:srgbClr val="FFFF00"/>
                          </a:highlight>
                        </a:rPr>
                        <a:t>Actions de sensibilisation </a:t>
                      </a:r>
                      <a:r>
                        <a:rPr lang="fr-FR" dirty="0"/>
                        <a:t>Musique et Danse en milieu scolaire et l’enseignement </a:t>
                      </a:r>
                      <a:r>
                        <a:rPr lang="fr-FR" b="1" dirty="0">
                          <a:highlight>
                            <a:srgbClr val="FFFF00"/>
                          </a:highlight>
                        </a:rPr>
                        <a:t>artistique spécialisé</a:t>
                      </a:r>
                      <a:r>
                        <a:rPr lang="fr-FR" dirty="0">
                          <a:highlight>
                            <a:srgbClr val="FFFF00"/>
                          </a:highlight>
                        </a:rPr>
                        <a:t> </a:t>
                      </a:r>
                      <a:r>
                        <a:rPr lang="fr-FR" dirty="0"/>
                        <a:t>pour </a:t>
                      </a:r>
                      <a:r>
                        <a:rPr lang="fr-FR" b="1" dirty="0"/>
                        <a:t>l’ensemble des habitants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Nécessite le changement de statut de la </a:t>
                      </a:r>
                      <a:r>
                        <a:rPr lang="fr-FR" dirty="0" err="1"/>
                        <a:t>comcom</a:t>
                      </a:r>
                      <a:endParaRPr lang="fr-FR" dirty="0"/>
                    </a:p>
                    <a:p>
                      <a:r>
                        <a:rPr lang="fr-FR" dirty="0"/>
                        <a:t>(durée 6 à 9 mois)</a:t>
                      </a:r>
                    </a:p>
                    <a:p>
                      <a:r>
                        <a:rPr lang="fr-FR" dirty="0"/>
                        <a:t>Elargi le champs de compétences de la </a:t>
                      </a:r>
                      <a:r>
                        <a:rPr lang="fr-FR" dirty="0" err="1"/>
                        <a:t>comcom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highlight>
                            <a:srgbClr val="00FFFF"/>
                          </a:highlight>
                        </a:rPr>
                        <a:t>Négatif pour un changement sur cette convention</a:t>
                      </a:r>
                    </a:p>
                    <a:p>
                      <a:r>
                        <a:rPr lang="fr-FR" sz="1600" dirty="0">
                          <a:highlight>
                            <a:srgbClr val="00FFFF"/>
                          </a:highlight>
                        </a:rPr>
                        <a:t>Nécessite un temps de travail élus/association plus important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671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</a:rPr>
                        <a:t>Durée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4 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5 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Durée du mandat + une année pour les nouveaux élus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highlight>
                            <a:srgbClr val="00FFFF"/>
                          </a:highlight>
                        </a:rPr>
                        <a:t>Favorable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245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7577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4">
            <a:extLst>
              <a:ext uri="{FF2B5EF4-FFF2-40B4-BE49-F238E27FC236}">
                <a16:creationId xmlns:a16="http://schemas.microsoft.com/office/drawing/2014/main" id="{74B79451-0929-9A98-DF1F-6E5843E549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982246"/>
              </p:ext>
            </p:extLst>
          </p:nvPr>
        </p:nvGraphicFramePr>
        <p:xfrm>
          <a:off x="392655" y="1544955"/>
          <a:ext cx="8358690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673">
                  <a:extLst>
                    <a:ext uri="{9D8B030D-6E8A-4147-A177-3AD203B41FA5}">
                      <a16:colId xmlns:a16="http://schemas.microsoft.com/office/drawing/2014/main" val="2784694497"/>
                    </a:ext>
                  </a:extLst>
                </a:gridCol>
                <a:gridCol w="895197">
                  <a:extLst>
                    <a:ext uri="{9D8B030D-6E8A-4147-A177-3AD203B41FA5}">
                      <a16:colId xmlns:a16="http://schemas.microsoft.com/office/drawing/2014/main" val="761157240"/>
                    </a:ext>
                  </a:extLst>
                </a:gridCol>
                <a:gridCol w="3112344">
                  <a:extLst>
                    <a:ext uri="{9D8B030D-6E8A-4147-A177-3AD203B41FA5}">
                      <a16:colId xmlns:a16="http://schemas.microsoft.com/office/drawing/2014/main" val="4018292562"/>
                    </a:ext>
                  </a:extLst>
                </a:gridCol>
                <a:gridCol w="1578857">
                  <a:extLst>
                    <a:ext uri="{9D8B030D-6E8A-4147-A177-3AD203B41FA5}">
                      <a16:colId xmlns:a16="http://schemas.microsoft.com/office/drawing/2014/main" val="2424392715"/>
                    </a:ext>
                  </a:extLst>
                </a:gridCol>
                <a:gridCol w="1764619">
                  <a:extLst>
                    <a:ext uri="{9D8B030D-6E8A-4147-A177-3AD203B41FA5}">
                      <a16:colId xmlns:a16="http://schemas.microsoft.com/office/drawing/2014/main" val="22477079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</a:rPr>
                        <a:t>Point modifié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Actuel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Nouvelle proposition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Commentaires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Avis de la commission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8666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</a:rPr>
                        <a:t>Rôle et missions </a:t>
                      </a:r>
                      <a:r>
                        <a:rPr lang="fr-FR" dirty="0" err="1">
                          <a:solidFill>
                            <a:srgbClr val="002060"/>
                          </a:solidFill>
                        </a:rPr>
                        <a:t>Kaniri</a:t>
                      </a:r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Décentraliser </a:t>
                      </a:r>
                      <a:r>
                        <a:rPr lang="fr-FR" b="0" dirty="0"/>
                        <a:t>(…) par la création d’antennes sur le territoire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highlight>
                            <a:srgbClr val="00FFFF"/>
                          </a:highlight>
                        </a:rPr>
                        <a:t>Favorable, sous la condition que la création d‘antenne se fasse en accord avec les élus si cela nécessite une augmentation des financements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671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dirty="0"/>
                        <a:t>Participer à la réflexion et à l’élaboration d’un projet culturel élargi (…)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highlight>
                            <a:srgbClr val="00FFFF"/>
                          </a:highlight>
                        </a:rPr>
                        <a:t>Favorable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245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7002116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631</TotalTime>
  <Words>2034</Words>
  <Application>Microsoft Office PowerPoint</Application>
  <PresentationFormat>Affichage à l'écran (4:3)</PresentationFormat>
  <Paragraphs>320</Paragraphs>
  <Slides>25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31" baseType="lpstr">
      <vt:lpstr>Calibri</vt:lpstr>
      <vt:lpstr>Calibri Light</vt:lpstr>
      <vt:lpstr>Constantia</vt:lpstr>
      <vt:lpstr>Lucida Sans</vt:lpstr>
      <vt:lpstr>Wingdings</vt:lpstr>
      <vt:lpstr>Rétrospective</vt:lpstr>
      <vt:lpstr>Présentation PowerPoint</vt:lpstr>
      <vt:lpstr>Présentation PowerPoint</vt:lpstr>
      <vt:lpstr>Présentation PowerPoint</vt:lpstr>
      <vt:lpstr>Convention Kaniri Ar Mor </vt:lpstr>
      <vt:lpstr>Convention Kaniri Ar Mor </vt:lpstr>
      <vt:lpstr>Convention Kaniri Ar Mor</vt:lpstr>
      <vt:lpstr>Convention Kaniri Ar Mor</vt:lpstr>
      <vt:lpstr>Convention Kaniri Ar Mor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Convention Centre social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Renouvellement RPE</vt:lpstr>
      <vt:lpstr>Informations diverses</vt:lpstr>
      <vt:lpstr>Informations diverses</vt:lpstr>
      <vt:lpstr>Merci de votre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Katell LE BERRE</dc:creator>
  <cp:lastModifiedBy>Aurélie CABON</cp:lastModifiedBy>
  <cp:revision>65</cp:revision>
  <cp:lastPrinted>2021-01-18T15:07:48Z</cp:lastPrinted>
  <dcterms:created xsi:type="dcterms:W3CDTF">2021-01-05T08:26:25Z</dcterms:created>
  <dcterms:modified xsi:type="dcterms:W3CDTF">2022-10-04T12:07:36Z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Affichage à l'écran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37</vt:i4>
  </property>
</Properties>
</file>