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48"/>
  </p:notesMasterIdLst>
  <p:sldIdLst>
    <p:sldId id="256" r:id="rId2"/>
    <p:sldId id="432" r:id="rId3"/>
    <p:sldId id="736" r:id="rId4"/>
    <p:sldId id="757" r:id="rId5"/>
    <p:sldId id="737" r:id="rId6"/>
    <p:sldId id="780" r:id="rId7"/>
    <p:sldId id="781" r:id="rId8"/>
    <p:sldId id="782" r:id="rId9"/>
    <p:sldId id="783" r:id="rId10"/>
    <p:sldId id="784" r:id="rId11"/>
    <p:sldId id="785" r:id="rId12"/>
    <p:sldId id="760" r:id="rId13"/>
    <p:sldId id="788" r:id="rId14"/>
    <p:sldId id="778" r:id="rId15"/>
    <p:sldId id="789" r:id="rId16"/>
    <p:sldId id="763" r:id="rId17"/>
    <p:sldId id="790" r:id="rId18"/>
    <p:sldId id="791" r:id="rId19"/>
    <p:sldId id="773" r:id="rId20"/>
    <p:sldId id="764" r:id="rId21"/>
    <p:sldId id="765" r:id="rId22"/>
    <p:sldId id="779" r:id="rId23"/>
    <p:sldId id="774" r:id="rId24"/>
    <p:sldId id="766" r:id="rId25"/>
    <p:sldId id="769" r:id="rId26"/>
    <p:sldId id="770" r:id="rId27"/>
    <p:sldId id="772" r:id="rId28"/>
    <p:sldId id="768" r:id="rId29"/>
    <p:sldId id="787" r:id="rId30"/>
    <p:sldId id="257" r:id="rId31"/>
    <p:sldId id="792" r:id="rId32"/>
    <p:sldId id="793" r:id="rId33"/>
    <p:sldId id="801" r:id="rId34"/>
    <p:sldId id="258" r:id="rId35"/>
    <p:sldId id="795" r:id="rId36"/>
    <p:sldId id="794" r:id="rId37"/>
    <p:sldId id="796" r:id="rId38"/>
    <p:sldId id="797" r:id="rId39"/>
    <p:sldId id="798" r:id="rId40"/>
    <p:sldId id="799" r:id="rId41"/>
    <p:sldId id="800" r:id="rId42"/>
    <p:sldId id="802" r:id="rId43"/>
    <p:sldId id="259" r:id="rId44"/>
    <p:sldId id="803" r:id="rId45"/>
    <p:sldId id="748" r:id="rId46"/>
    <p:sldId id="753" r:id="rId4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S Pays de Brest" initials="C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7" autoAdjust="0"/>
    <p:restoredTop sz="92775" autoAdjust="0"/>
  </p:normalViewPr>
  <p:slideViewPr>
    <p:cSldViewPr snapToGrid="0">
      <p:cViewPr varScale="1">
        <p:scale>
          <a:sx n="62" d="100"/>
          <a:sy n="62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AAF8F-6489-43AF-ADC7-52685F2EBC2B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81D10E-4815-4B9D-8B40-50EC1CC7D43C}">
      <dgm:prSet/>
      <dgm:spPr/>
      <dgm:t>
        <a:bodyPr/>
        <a:lstStyle/>
        <a:p>
          <a:r>
            <a:rPr lang="fr-FR" dirty="0"/>
            <a:t>Invitation également à la faculté des dentistes</a:t>
          </a:r>
          <a:endParaRPr lang="en-US" dirty="0"/>
        </a:p>
      </dgm:t>
    </dgm:pt>
    <dgm:pt modelId="{05E72E38-28F3-4AF8-8E9B-D4E913DA74A8}" type="parTrans" cxnId="{A5B091E5-2114-4983-AD1E-8933681C378A}">
      <dgm:prSet/>
      <dgm:spPr/>
      <dgm:t>
        <a:bodyPr/>
        <a:lstStyle/>
        <a:p>
          <a:endParaRPr lang="en-US"/>
        </a:p>
      </dgm:t>
    </dgm:pt>
    <dgm:pt modelId="{0017A128-E27E-4DD3-8C60-C5AAD2699F5E}" type="sibTrans" cxnId="{A5B091E5-2114-4983-AD1E-8933681C378A}">
      <dgm:prSet/>
      <dgm:spPr/>
      <dgm:t>
        <a:bodyPr/>
        <a:lstStyle/>
        <a:p>
          <a:endParaRPr lang="en-US"/>
        </a:p>
      </dgm:t>
    </dgm:pt>
    <dgm:pt modelId="{520646AF-0CBA-4E6F-A3D6-544776BCF5F5}">
      <dgm:prSet/>
      <dgm:spPr/>
      <dgm:t>
        <a:bodyPr/>
        <a:lstStyle/>
        <a:p>
          <a:r>
            <a:rPr lang="fr-FR" dirty="0"/>
            <a:t>Organisation de cette réunion en septembre/octobre</a:t>
          </a:r>
          <a:endParaRPr lang="en-US" dirty="0"/>
        </a:p>
      </dgm:t>
    </dgm:pt>
    <dgm:pt modelId="{ACDB35F3-D834-48BD-BA42-4AE44DBCD266}" type="parTrans" cxnId="{71501BC5-2E0A-4949-A3CB-5069A48D970F}">
      <dgm:prSet/>
      <dgm:spPr/>
      <dgm:t>
        <a:bodyPr/>
        <a:lstStyle/>
        <a:p>
          <a:endParaRPr lang="en-US"/>
        </a:p>
      </dgm:t>
    </dgm:pt>
    <dgm:pt modelId="{40AFBBBC-15F3-4853-8602-08BEA0DA7E3E}" type="sibTrans" cxnId="{71501BC5-2E0A-4949-A3CB-5069A48D970F}">
      <dgm:prSet/>
      <dgm:spPr/>
      <dgm:t>
        <a:bodyPr/>
        <a:lstStyle/>
        <a:p>
          <a:endParaRPr lang="en-US"/>
        </a:p>
      </dgm:t>
    </dgm:pt>
    <dgm:pt modelId="{4B27BED3-DB81-4A50-8C60-BD8EC7BFDF8B}">
      <dgm:prSet/>
      <dgm:spPr/>
      <dgm:t>
        <a:bodyPr/>
        <a:lstStyle/>
        <a:p>
          <a:r>
            <a:rPr lang="fr-FR" dirty="0"/>
            <a:t>Joindre au courrier d’invitation aux professionnels de santé un questionnaire permettant de recueillir leur parole</a:t>
          </a:r>
          <a:endParaRPr lang="en-US" dirty="0"/>
        </a:p>
      </dgm:t>
    </dgm:pt>
    <dgm:pt modelId="{7F044F06-0CBC-421D-B580-390CD3144843}" type="parTrans" cxnId="{67289537-74CA-41E7-8F57-B2802007B33B}">
      <dgm:prSet/>
      <dgm:spPr/>
      <dgm:t>
        <a:bodyPr/>
        <a:lstStyle/>
        <a:p>
          <a:endParaRPr lang="en-US"/>
        </a:p>
      </dgm:t>
    </dgm:pt>
    <dgm:pt modelId="{D919F797-7E6D-4768-A830-B814EE2CCF1A}" type="sibTrans" cxnId="{67289537-74CA-41E7-8F57-B2802007B33B}">
      <dgm:prSet/>
      <dgm:spPr/>
      <dgm:t>
        <a:bodyPr/>
        <a:lstStyle/>
        <a:p>
          <a:endParaRPr lang="en-US"/>
        </a:p>
      </dgm:t>
    </dgm:pt>
    <dgm:pt modelId="{4F4E38BD-C5AF-4359-AADB-BFAC77CD35AE}">
      <dgm:prSet/>
      <dgm:spPr/>
      <dgm:t>
        <a:bodyPr/>
        <a:lstStyle/>
        <a:p>
          <a:r>
            <a:rPr lang="fr-FR" dirty="0"/>
            <a:t>Prise de contact téléphonique avec certains professionnels en amont de la réunion</a:t>
          </a:r>
          <a:endParaRPr lang="en-US" dirty="0"/>
        </a:p>
      </dgm:t>
    </dgm:pt>
    <dgm:pt modelId="{04221A34-5E5C-452F-91BC-C5D68FF3EA77}" type="parTrans" cxnId="{78C45DF3-6D01-47A7-A4BC-75EAC7D13694}">
      <dgm:prSet/>
      <dgm:spPr/>
      <dgm:t>
        <a:bodyPr/>
        <a:lstStyle/>
        <a:p>
          <a:endParaRPr lang="en-US"/>
        </a:p>
      </dgm:t>
    </dgm:pt>
    <dgm:pt modelId="{87B346B1-8775-4243-B502-F60769AC292F}" type="sibTrans" cxnId="{78C45DF3-6D01-47A7-A4BC-75EAC7D13694}">
      <dgm:prSet/>
      <dgm:spPr/>
      <dgm:t>
        <a:bodyPr/>
        <a:lstStyle/>
        <a:p>
          <a:endParaRPr lang="en-US"/>
        </a:p>
      </dgm:t>
    </dgm:pt>
    <dgm:pt modelId="{19E3CD97-6B46-4603-81BC-EF937D428689}">
      <dgm:prSet/>
      <dgm:spPr/>
      <dgm:t>
        <a:bodyPr/>
        <a:lstStyle/>
        <a:p>
          <a:r>
            <a:rPr lang="fr-FR"/>
            <a:t>Animation de cette réunion afin de garantir une prise de parole de tous.</a:t>
          </a:r>
          <a:endParaRPr lang="en-US"/>
        </a:p>
      </dgm:t>
    </dgm:pt>
    <dgm:pt modelId="{6E86DEFB-EE93-480C-AFF8-8178066D1AB4}" type="parTrans" cxnId="{6397E472-6F00-4052-8F22-82C1E037A593}">
      <dgm:prSet/>
      <dgm:spPr/>
      <dgm:t>
        <a:bodyPr/>
        <a:lstStyle/>
        <a:p>
          <a:endParaRPr lang="en-US"/>
        </a:p>
      </dgm:t>
    </dgm:pt>
    <dgm:pt modelId="{AA40F0CC-88F7-4A82-B815-C60098E52C15}" type="sibTrans" cxnId="{6397E472-6F00-4052-8F22-82C1E037A593}">
      <dgm:prSet/>
      <dgm:spPr/>
      <dgm:t>
        <a:bodyPr/>
        <a:lstStyle/>
        <a:p>
          <a:endParaRPr lang="en-US"/>
        </a:p>
      </dgm:t>
    </dgm:pt>
    <dgm:pt modelId="{FAD83FC6-35B9-4631-A788-15F5CDFDB2B6}" type="pres">
      <dgm:prSet presAssocID="{2BEAAF8F-6489-43AF-ADC7-52685F2EBC2B}" presName="diagram" presStyleCnt="0">
        <dgm:presLayoutVars>
          <dgm:dir/>
          <dgm:resizeHandles val="exact"/>
        </dgm:presLayoutVars>
      </dgm:prSet>
      <dgm:spPr/>
    </dgm:pt>
    <dgm:pt modelId="{70DEF57E-D799-486D-A70C-678373587E14}" type="pres">
      <dgm:prSet presAssocID="{BD81D10E-4815-4B9D-8B40-50EC1CC7D43C}" presName="node" presStyleLbl="node1" presStyleIdx="0" presStyleCnt="5">
        <dgm:presLayoutVars>
          <dgm:bulletEnabled val="1"/>
        </dgm:presLayoutVars>
      </dgm:prSet>
      <dgm:spPr/>
    </dgm:pt>
    <dgm:pt modelId="{F996B0AA-5610-42D3-9DD2-AE2907329AE9}" type="pres">
      <dgm:prSet presAssocID="{0017A128-E27E-4DD3-8C60-C5AAD2699F5E}" presName="sibTrans" presStyleCnt="0"/>
      <dgm:spPr/>
    </dgm:pt>
    <dgm:pt modelId="{675F1340-CA55-418F-B545-714E14BE554D}" type="pres">
      <dgm:prSet presAssocID="{520646AF-0CBA-4E6F-A3D6-544776BCF5F5}" presName="node" presStyleLbl="node1" presStyleIdx="1" presStyleCnt="5">
        <dgm:presLayoutVars>
          <dgm:bulletEnabled val="1"/>
        </dgm:presLayoutVars>
      </dgm:prSet>
      <dgm:spPr/>
    </dgm:pt>
    <dgm:pt modelId="{6091CBF5-B5A1-4415-AD41-9EA7DA47787E}" type="pres">
      <dgm:prSet presAssocID="{40AFBBBC-15F3-4853-8602-08BEA0DA7E3E}" presName="sibTrans" presStyleCnt="0"/>
      <dgm:spPr/>
    </dgm:pt>
    <dgm:pt modelId="{1D8ED100-B79B-4C77-B25A-14BC04CA57F4}" type="pres">
      <dgm:prSet presAssocID="{4B27BED3-DB81-4A50-8C60-BD8EC7BFDF8B}" presName="node" presStyleLbl="node1" presStyleIdx="2" presStyleCnt="5">
        <dgm:presLayoutVars>
          <dgm:bulletEnabled val="1"/>
        </dgm:presLayoutVars>
      </dgm:prSet>
      <dgm:spPr/>
    </dgm:pt>
    <dgm:pt modelId="{DC47BE30-767A-4C91-9B25-BA32A41C0363}" type="pres">
      <dgm:prSet presAssocID="{D919F797-7E6D-4768-A830-B814EE2CCF1A}" presName="sibTrans" presStyleCnt="0"/>
      <dgm:spPr/>
    </dgm:pt>
    <dgm:pt modelId="{E5572E76-8987-4D93-BC3E-EEFC03851810}" type="pres">
      <dgm:prSet presAssocID="{4F4E38BD-C5AF-4359-AADB-BFAC77CD35AE}" presName="node" presStyleLbl="node1" presStyleIdx="3" presStyleCnt="5">
        <dgm:presLayoutVars>
          <dgm:bulletEnabled val="1"/>
        </dgm:presLayoutVars>
      </dgm:prSet>
      <dgm:spPr/>
    </dgm:pt>
    <dgm:pt modelId="{70A5C488-B448-4926-84C8-DCAE9F27CDBC}" type="pres">
      <dgm:prSet presAssocID="{87B346B1-8775-4243-B502-F60769AC292F}" presName="sibTrans" presStyleCnt="0"/>
      <dgm:spPr/>
    </dgm:pt>
    <dgm:pt modelId="{C4F55FA9-6AF3-45F4-B6CE-629364205FF0}" type="pres">
      <dgm:prSet presAssocID="{19E3CD97-6B46-4603-81BC-EF937D428689}" presName="node" presStyleLbl="node1" presStyleIdx="4" presStyleCnt="5">
        <dgm:presLayoutVars>
          <dgm:bulletEnabled val="1"/>
        </dgm:presLayoutVars>
      </dgm:prSet>
      <dgm:spPr/>
    </dgm:pt>
  </dgm:ptLst>
  <dgm:cxnLst>
    <dgm:cxn modelId="{CE591B31-D531-483E-ABA7-1FBCA512AC36}" type="presOf" srcId="{520646AF-0CBA-4E6F-A3D6-544776BCF5F5}" destId="{675F1340-CA55-418F-B545-714E14BE554D}" srcOrd="0" destOrd="0" presId="urn:microsoft.com/office/officeart/2005/8/layout/default"/>
    <dgm:cxn modelId="{67289537-74CA-41E7-8F57-B2802007B33B}" srcId="{2BEAAF8F-6489-43AF-ADC7-52685F2EBC2B}" destId="{4B27BED3-DB81-4A50-8C60-BD8EC7BFDF8B}" srcOrd="2" destOrd="0" parTransId="{7F044F06-0CBC-421D-B580-390CD3144843}" sibTransId="{D919F797-7E6D-4768-A830-B814EE2CCF1A}"/>
    <dgm:cxn modelId="{6F86F83B-F282-407D-A75C-CA1B0002D950}" type="presOf" srcId="{4B27BED3-DB81-4A50-8C60-BD8EC7BFDF8B}" destId="{1D8ED100-B79B-4C77-B25A-14BC04CA57F4}" srcOrd="0" destOrd="0" presId="urn:microsoft.com/office/officeart/2005/8/layout/default"/>
    <dgm:cxn modelId="{F17C5762-223C-4594-AC0F-848CA7F0E76E}" type="presOf" srcId="{19E3CD97-6B46-4603-81BC-EF937D428689}" destId="{C4F55FA9-6AF3-45F4-B6CE-629364205FF0}" srcOrd="0" destOrd="0" presId="urn:microsoft.com/office/officeart/2005/8/layout/default"/>
    <dgm:cxn modelId="{6397E472-6F00-4052-8F22-82C1E037A593}" srcId="{2BEAAF8F-6489-43AF-ADC7-52685F2EBC2B}" destId="{19E3CD97-6B46-4603-81BC-EF937D428689}" srcOrd="4" destOrd="0" parTransId="{6E86DEFB-EE93-480C-AFF8-8178066D1AB4}" sibTransId="{AA40F0CC-88F7-4A82-B815-C60098E52C15}"/>
    <dgm:cxn modelId="{969CDEA6-6815-4809-BB6A-79F61E47DED2}" type="presOf" srcId="{4F4E38BD-C5AF-4359-AADB-BFAC77CD35AE}" destId="{E5572E76-8987-4D93-BC3E-EEFC03851810}" srcOrd="0" destOrd="0" presId="urn:microsoft.com/office/officeart/2005/8/layout/default"/>
    <dgm:cxn modelId="{E0032DB2-0741-4D54-AAA4-B3CE22003A27}" type="presOf" srcId="{BD81D10E-4815-4B9D-8B40-50EC1CC7D43C}" destId="{70DEF57E-D799-486D-A70C-678373587E14}" srcOrd="0" destOrd="0" presId="urn:microsoft.com/office/officeart/2005/8/layout/default"/>
    <dgm:cxn modelId="{71501BC5-2E0A-4949-A3CB-5069A48D970F}" srcId="{2BEAAF8F-6489-43AF-ADC7-52685F2EBC2B}" destId="{520646AF-0CBA-4E6F-A3D6-544776BCF5F5}" srcOrd="1" destOrd="0" parTransId="{ACDB35F3-D834-48BD-BA42-4AE44DBCD266}" sibTransId="{40AFBBBC-15F3-4853-8602-08BEA0DA7E3E}"/>
    <dgm:cxn modelId="{A5B091E5-2114-4983-AD1E-8933681C378A}" srcId="{2BEAAF8F-6489-43AF-ADC7-52685F2EBC2B}" destId="{BD81D10E-4815-4B9D-8B40-50EC1CC7D43C}" srcOrd="0" destOrd="0" parTransId="{05E72E38-28F3-4AF8-8E9B-D4E913DA74A8}" sibTransId="{0017A128-E27E-4DD3-8C60-C5AAD2699F5E}"/>
    <dgm:cxn modelId="{FC7BECEA-41B3-41CF-BC33-8E491772A614}" type="presOf" srcId="{2BEAAF8F-6489-43AF-ADC7-52685F2EBC2B}" destId="{FAD83FC6-35B9-4631-A788-15F5CDFDB2B6}" srcOrd="0" destOrd="0" presId="urn:microsoft.com/office/officeart/2005/8/layout/default"/>
    <dgm:cxn modelId="{78C45DF3-6D01-47A7-A4BC-75EAC7D13694}" srcId="{2BEAAF8F-6489-43AF-ADC7-52685F2EBC2B}" destId="{4F4E38BD-C5AF-4359-AADB-BFAC77CD35AE}" srcOrd="3" destOrd="0" parTransId="{04221A34-5E5C-452F-91BC-C5D68FF3EA77}" sibTransId="{87B346B1-8775-4243-B502-F60769AC292F}"/>
    <dgm:cxn modelId="{D86C5FCA-B85D-44E6-9A47-48279E9C5403}" type="presParOf" srcId="{FAD83FC6-35B9-4631-A788-15F5CDFDB2B6}" destId="{70DEF57E-D799-486D-A70C-678373587E14}" srcOrd="0" destOrd="0" presId="urn:microsoft.com/office/officeart/2005/8/layout/default"/>
    <dgm:cxn modelId="{D03F3280-A456-4C26-A911-44FF7C5238F0}" type="presParOf" srcId="{FAD83FC6-35B9-4631-A788-15F5CDFDB2B6}" destId="{F996B0AA-5610-42D3-9DD2-AE2907329AE9}" srcOrd="1" destOrd="0" presId="urn:microsoft.com/office/officeart/2005/8/layout/default"/>
    <dgm:cxn modelId="{F4B1B34A-BF56-41E8-996D-A5436D6D1EFF}" type="presParOf" srcId="{FAD83FC6-35B9-4631-A788-15F5CDFDB2B6}" destId="{675F1340-CA55-418F-B545-714E14BE554D}" srcOrd="2" destOrd="0" presId="urn:microsoft.com/office/officeart/2005/8/layout/default"/>
    <dgm:cxn modelId="{CCD255F6-DE44-450C-9723-E1383594396B}" type="presParOf" srcId="{FAD83FC6-35B9-4631-A788-15F5CDFDB2B6}" destId="{6091CBF5-B5A1-4415-AD41-9EA7DA47787E}" srcOrd="3" destOrd="0" presId="urn:microsoft.com/office/officeart/2005/8/layout/default"/>
    <dgm:cxn modelId="{249B5BAB-7B2E-437A-9CB3-0E33E5E81D40}" type="presParOf" srcId="{FAD83FC6-35B9-4631-A788-15F5CDFDB2B6}" destId="{1D8ED100-B79B-4C77-B25A-14BC04CA57F4}" srcOrd="4" destOrd="0" presId="urn:microsoft.com/office/officeart/2005/8/layout/default"/>
    <dgm:cxn modelId="{6864C40F-220F-420A-88D4-3B6D05A7DEC8}" type="presParOf" srcId="{FAD83FC6-35B9-4631-A788-15F5CDFDB2B6}" destId="{DC47BE30-767A-4C91-9B25-BA32A41C0363}" srcOrd="5" destOrd="0" presId="urn:microsoft.com/office/officeart/2005/8/layout/default"/>
    <dgm:cxn modelId="{46C6FEE2-FDBD-4CB0-9E72-4C2190F74921}" type="presParOf" srcId="{FAD83FC6-35B9-4631-A788-15F5CDFDB2B6}" destId="{E5572E76-8987-4D93-BC3E-EEFC03851810}" srcOrd="6" destOrd="0" presId="urn:microsoft.com/office/officeart/2005/8/layout/default"/>
    <dgm:cxn modelId="{399BD653-7D6C-40D1-A7BF-4E9EB31605FD}" type="presParOf" srcId="{FAD83FC6-35B9-4631-A788-15F5CDFDB2B6}" destId="{70A5C488-B448-4926-84C8-DCAE9F27CDBC}" srcOrd="7" destOrd="0" presId="urn:microsoft.com/office/officeart/2005/8/layout/default"/>
    <dgm:cxn modelId="{5524A352-2B52-4721-B563-21DC91ABA712}" type="presParOf" srcId="{FAD83FC6-35B9-4631-A788-15F5CDFDB2B6}" destId="{C4F55FA9-6AF3-45F4-B6CE-629364205F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EF57E-D799-486D-A70C-678373587E14}">
      <dsp:nvSpPr>
        <dsp:cNvPr id="0" name=""/>
        <dsp:cNvSpPr/>
      </dsp:nvSpPr>
      <dsp:spPr>
        <a:xfrm>
          <a:off x="1105974" y="539"/>
          <a:ext cx="2660205" cy="1596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Invitation également à la faculté des dentistes</a:t>
          </a:r>
          <a:endParaRPr lang="en-US" sz="1800" kern="1200" dirty="0"/>
        </a:p>
      </dsp:txBody>
      <dsp:txXfrm>
        <a:off x="1105974" y="539"/>
        <a:ext cx="2660205" cy="1596123"/>
      </dsp:txXfrm>
    </dsp:sp>
    <dsp:sp modelId="{675F1340-CA55-418F-B545-714E14BE554D}">
      <dsp:nvSpPr>
        <dsp:cNvPr id="0" name=""/>
        <dsp:cNvSpPr/>
      </dsp:nvSpPr>
      <dsp:spPr>
        <a:xfrm>
          <a:off x="4032200" y="539"/>
          <a:ext cx="2660205" cy="1596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Organisation de cette réunion en septembre/octobre</a:t>
          </a:r>
          <a:endParaRPr lang="en-US" sz="1800" kern="1200" dirty="0"/>
        </a:p>
      </dsp:txBody>
      <dsp:txXfrm>
        <a:off x="4032200" y="539"/>
        <a:ext cx="2660205" cy="1596123"/>
      </dsp:txXfrm>
    </dsp:sp>
    <dsp:sp modelId="{1D8ED100-B79B-4C77-B25A-14BC04CA57F4}">
      <dsp:nvSpPr>
        <dsp:cNvPr id="0" name=""/>
        <dsp:cNvSpPr/>
      </dsp:nvSpPr>
      <dsp:spPr>
        <a:xfrm>
          <a:off x="6958426" y="539"/>
          <a:ext cx="2660205" cy="1596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Joindre au courrier d’invitation aux professionnels de santé un questionnaire permettant de recueillir leur parole</a:t>
          </a:r>
          <a:endParaRPr lang="en-US" sz="1800" kern="1200" dirty="0"/>
        </a:p>
      </dsp:txBody>
      <dsp:txXfrm>
        <a:off x="6958426" y="539"/>
        <a:ext cx="2660205" cy="1596123"/>
      </dsp:txXfrm>
    </dsp:sp>
    <dsp:sp modelId="{E5572E76-8987-4D93-BC3E-EEFC03851810}">
      <dsp:nvSpPr>
        <dsp:cNvPr id="0" name=""/>
        <dsp:cNvSpPr/>
      </dsp:nvSpPr>
      <dsp:spPr>
        <a:xfrm>
          <a:off x="2569087" y="1862682"/>
          <a:ext cx="2660205" cy="1596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Prise de contact téléphonique avec certains professionnels en amont de la réunion</a:t>
          </a:r>
          <a:endParaRPr lang="en-US" sz="1800" kern="1200" dirty="0"/>
        </a:p>
      </dsp:txBody>
      <dsp:txXfrm>
        <a:off x="2569087" y="1862682"/>
        <a:ext cx="2660205" cy="1596123"/>
      </dsp:txXfrm>
    </dsp:sp>
    <dsp:sp modelId="{C4F55FA9-6AF3-45F4-B6CE-629364205FF0}">
      <dsp:nvSpPr>
        <dsp:cNvPr id="0" name=""/>
        <dsp:cNvSpPr/>
      </dsp:nvSpPr>
      <dsp:spPr>
        <a:xfrm>
          <a:off x="5495313" y="1862682"/>
          <a:ext cx="2660205" cy="1596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Animation de cette réunion afin de garantir une prise de parole de tous.</a:t>
          </a:r>
          <a:endParaRPr lang="en-US" sz="1800" kern="1200"/>
        </a:p>
      </dsp:txBody>
      <dsp:txXfrm>
        <a:off x="5495313" y="1862682"/>
        <a:ext cx="2660205" cy="1596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312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847" y="0"/>
            <a:ext cx="2919311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959FA88-6FF4-4032-AC69-5AF23EE3A1A4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058" y="4747761"/>
            <a:ext cx="5387647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2445"/>
            <a:ext cx="2919312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847" y="9372445"/>
            <a:ext cx="2919311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A6F4E8A-958F-4599-B07E-0FD2757FD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7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45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5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0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3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472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62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4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3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4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44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69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06393AA-15F3-4637-885E-EC08DBBF58AD}" type="datetimeFigureOut">
              <a:rPr lang="fr-FR" smtClean="0"/>
              <a:t>26/07/2021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5DC5918-F1E2-4554-8593-5302412EA2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5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C8A10-F429-42AF-A342-7633D1AC7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64" y="1188717"/>
            <a:ext cx="5559478" cy="4480563"/>
          </a:xfrm>
        </p:spPr>
        <p:txBody>
          <a:bodyPr anchor="ctr">
            <a:normAutofit/>
          </a:bodyPr>
          <a:lstStyle/>
          <a:p>
            <a:pPr algn="l"/>
            <a:r>
              <a:rPr lang="fr-FR" sz="4600" dirty="0"/>
              <a:t>Commission Santé</a:t>
            </a:r>
            <a:br>
              <a:rPr lang="fr-FR" sz="4600" dirty="0"/>
            </a:br>
            <a:br>
              <a:rPr lang="fr-FR" sz="4600" dirty="0"/>
            </a:br>
            <a:r>
              <a:rPr lang="fr-FR" sz="4600" dirty="0"/>
              <a:t>jeudi 1 juillet 2021</a:t>
            </a:r>
            <a:br>
              <a:rPr lang="fr-FR" sz="4600" dirty="0"/>
            </a:br>
            <a:br>
              <a:rPr lang="fr-FR" sz="4600" dirty="0"/>
            </a:br>
            <a:endParaRPr lang="fr-FR" sz="4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89DA4E-F5FA-429E-9E6B-59008F21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70" y="1188717"/>
            <a:ext cx="2817803" cy="14221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4979C5-245C-4FA7-814E-C1DAA94A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86" y="3442314"/>
            <a:ext cx="2019387" cy="19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78B08-6C00-4B01-94E3-5604D37E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42" y="71504"/>
            <a:ext cx="5080571" cy="1194371"/>
          </a:xfrm>
        </p:spPr>
        <p:txBody>
          <a:bodyPr/>
          <a:lstStyle/>
          <a:p>
            <a:r>
              <a:rPr lang="fr-FR" dirty="0"/>
              <a:t>HIP-HOP HOURRA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98963-F578-4D66-B76A-30B14220F63E}"/>
              </a:ext>
            </a:extLst>
          </p:cNvPr>
          <p:cNvSpPr txBox="1"/>
          <p:nvPr/>
        </p:nvSpPr>
        <p:spPr>
          <a:xfrm>
            <a:off x="1640440" y="1113987"/>
            <a:ext cx="10479640" cy="162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Origine du projet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: Constat de l’augmentation des volumes, des durées d’exposition, des environnements bruyants</a:t>
            </a:r>
          </a:p>
          <a:p>
            <a:pPr algn="just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Pour des jeunes souvent peu conscients et peu informés des risques: (troubles irréversibles, pertes prématurées de l’audition…)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82FADC-3BF6-4507-A0D0-942648882A06}"/>
              </a:ext>
            </a:extLst>
          </p:cNvPr>
          <p:cNvSpPr txBox="1"/>
          <p:nvPr/>
        </p:nvSpPr>
        <p:spPr>
          <a:xfrm>
            <a:off x="809946" y="3633237"/>
            <a:ext cx="7006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Dans une démarche d’éducation, 2 artistes (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Emcee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Agora et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Paraplogik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) se mettent en scène pour alerter sur les dangers liés aux surdoses de son.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693840-E05C-45F3-9D52-469D9401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04" y="2774749"/>
            <a:ext cx="4011555" cy="2674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600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1A743-BC92-4C64-9D95-0C70E390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26" y="1240603"/>
            <a:ext cx="10197102" cy="2530011"/>
          </a:xfrm>
        </p:spPr>
        <p:txBody>
          <a:bodyPr>
            <a:normAutofit/>
          </a:bodyPr>
          <a:lstStyle/>
          <a:p>
            <a:r>
              <a:rPr lang="fr-FR" dirty="0"/>
              <a:t>Toutes les classes de 4èmes ainsi que 2 classes de 3èmes: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          (300) élèves sensibilisés au total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551C253-E9FC-477D-86C1-9FE9ABB21089}"/>
              </a:ext>
            </a:extLst>
          </p:cNvPr>
          <p:cNvSpPr/>
          <p:nvPr/>
        </p:nvSpPr>
        <p:spPr>
          <a:xfrm>
            <a:off x="1448656" y="2969230"/>
            <a:ext cx="1356189" cy="80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762626-AD21-4630-80C8-C860AEF0C429}"/>
              </a:ext>
            </a:extLst>
          </p:cNvPr>
          <p:cNvSpPr txBox="1"/>
          <p:nvPr/>
        </p:nvSpPr>
        <p:spPr>
          <a:xfrm>
            <a:off x="1681537" y="4274050"/>
            <a:ext cx="10510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Une action de sensibilisation prévue les 7 et 8 juin qui devrait avoir lieu en octobre 2021 à l’Améthyste et qui devrait toucher toutes les classes de 6èmes du territoire avec le spectacle « La soupe aux oreilles »</a:t>
            </a:r>
          </a:p>
        </p:txBody>
      </p:sp>
    </p:spTree>
    <p:extLst>
      <p:ext uri="{BB962C8B-B14F-4D97-AF65-F5344CB8AC3E}">
        <p14:creationId xmlns:p14="http://schemas.microsoft.com/office/powerpoint/2010/main" val="136266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189894C-21A9-4186-8471-05827AFD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68" y="1392145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cap="all" dirty="0"/>
              <a:t>Les </a:t>
            </a:r>
            <a:r>
              <a:rPr lang="en-US" sz="6000" cap="all" dirty="0" err="1"/>
              <a:t>projets</a:t>
            </a:r>
            <a:r>
              <a:rPr lang="en-US" sz="6000" cap="all" dirty="0"/>
              <a:t> pour fin 2021-Debut 2022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7A0427E-F2D7-487A-A9AE-796FD386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92" y="194027"/>
            <a:ext cx="1197254" cy="11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DCB95-4D16-4F1D-81C1-303D6CA9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28601"/>
            <a:ext cx="9601200" cy="746490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Prévention Buccodentaire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0D89D3-D322-4AAB-8736-C3258F0988BF}"/>
              </a:ext>
            </a:extLst>
          </p:cNvPr>
          <p:cNvSpPr txBox="1"/>
          <p:nvPr/>
        </p:nvSpPr>
        <p:spPr>
          <a:xfrm>
            <a:off x="1438275" y="2495510"/>
            <a:ext cx="9315450" cy="4133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Co-porté avec les coordinations jeunesse des territoires: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Programme M’T’Dents (Assurance maladie) dans tous les établissements scolaires (classes CP) à la rentrée scolaire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Formation auprès des acteurs enfance: sensibilisation à la santé buccodentaire + alimentation + bilan gratuit.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Accompagnement à l’élaboration de projets, amélioration qualité repas, goûters, etc.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Ateliers-échanges avec parents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6A84CF-B88F-4A3C-8F29-742D60BFA3AA}"/>
              </a:ext>
            </a:extLst>
          </p:cNvPr>
          <p:cNvSpPr txBox="1"/>
          <p:nvPr/>
        </p:nvSpPr>
        <p:spPr>
          <a:xfrm>
            <a:off x="1638300" y="1368469"/>
            <a:ext cx="10134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</a:rPr>
              <a:t>Mobilisation des lieux d’accueil et de vie des enfants (3-12 ans)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F47224-FCDB-4035-8E90-D46F03B6F194}"/>
              </a:ext>
            </a:extLst>
          </p:cNvPr>
          <p:cNvSpPr txBox="1"/>
          <p:nvPr/>
        </p:nvSpPr>
        <p:spPr>
          <a:xfrm>
            <a:off x="1152525" y="4808726"/>
            <a:ext cx="103300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Réalisation de la formation en octobre avec la participation du docteur Elise </a:t>
            </a:r>
            <a:r>
              <a:rPr lang="fr-FR" dirty="0" err="1"/>
              <a:t>Prioul</a:t>
            </a:r>
            <a:r>
              <a:rPr lang="fr-FR" dirty="0"/>
              <a:t>, dentiste sur Crozon</a:t>
            </a:r>
          </a:p>
        </p:txBody>
      </p:sp>
    </p:spTree>
    <p:extLst>
      <p:ext uri="{BB962C8B-B14F-4D97-AF65-F5344CB8AC3E}">
        <p14:creationId xmlns:p14="http://schemas.microsoft.com/office/powerpoint/2010/main" val="49653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DCB95-4D16-4F1D-81C1-303D6CA9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28601"/>
            <a:ext cx="9601200" cy="746490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Prévention Buccodentaire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0E3670-09DD-47AA-84A0-EE84C748C8EA}"/>
              </a:ext>
            </a:extLst>
          </p:cNvPr>
          <p:cNvSpPr txBox="1"/>
          <p:nvPr/>
        </p:nvSpPr>
        <p:spPr>
          <a:xfrm>
            <a:off x="1524000" y="2242408"/>
            <a:ext cx="8543925" cy="324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</a:rPr>
              <a:t>Pour la mise en œuvre: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</a:rPr>
              <a:t>Mobilisation UFBD (Union française pour la santé bucco-dentaires</a:t>
            </a:r>
            <a:r>
              <a:rPr lang="fr-FR" sz="2400" dirty="0"/>
              <a:t> et des </a:t>
            </a:r>
            <a:r>
              <a:rPr lang="fr-FR" sz="2400" dirty="0">
                <a:effectLst/>
              </a:rPr>
              <a:t>professionnels territoire (dentistes, </a:t>
            </a:r>
            <a:r>
              <a:rPr lang="fr-FR" sz="2400" dirty="0" err="1">
                <a:effectLst/>
              </a:rPr>
              <a:t>diét</a:t>
            </a:r>
            <a:r>
              <a:rPr lang="fr-FR" sz="2400" dirty="0">
                <a:effectLst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</a:rPr>
              <a:t>Mobilisation acteurs territoire (centres sociaux, écoles primaires, accueil loisirs, Asso Familles Rurales, etc. 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</a:rPr>
              <a:t>Acquisition matériel: mâchoires géantes, brosse à dents,…</a:t>
            </a:r>
          </a:p>
        </p:txBody>
      </p:sp>
    </p:spTree>
    <p:extLst>
      <p:ext uri="{BB962C8B-B14F-4D97-AF65-F5344CB8AC3E}">
        <p14:creationId xmlns:p14="http://schemas.microsoft.com/office/powerpoint/2010/main" val="7519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2EC7A-CE88-4BD5-B713-9844F70F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64788"/>
            <a:ext cx="9601200" cy="795042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Santé mentale des jeunes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262A95-2B49-4681-A143-803299A676CB}"/>
              </a:ext>
            </a:extLst>
          </p:cNvPr>
          <p:cNvSpPr txBox="1"/>
          <p:nvPr/>
        </p:nvSpPr>
        <p:spPr>
          <a:xfrm>
            <a:off x="1485900" y="840606"/>
            <a:ext cx="9877425" cy="1747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</a:rPr>
              <a:t>S’inscrire dans une démarche globale de la santé mentale en lien avec l’autonomie des jeunes dans le territoire. Continuum: promouvoir la santé mentale=&gt; prise en charge sanitaire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5DFEC9-EB79-4FBF-94C3-E148BF51BFA0}"/>
              </a:ext>
            </a:extLst>
          </p:cNvPr>
          <p:cNvSpPr txBox="1"/>
          <p:nvPr/>
        </p:nvSpPr>
        <p:spPr>
          <a:xfrm>
            <a:off x="1790699" y="3038475"/>
            <a:ext cx="9267825" cy="332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</a:rPr>
              <a:t>S’appuyant sur le travail entre coordinations jeunesse autour de la santé  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400" dirty="0">
                <a:effectLst/>
              </a:rPr>
              <a:t>Formation et accompagnement des acteurs au repérage de la fragilité et le développement des compétences psychosociales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400" dirty="0">
                <a:effectLst/>
              </a:rPr>
              <a:t>Carte ressources interactive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Journées d’échange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Participation des jeunes: valorisation projets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Aide à la mise en place d’actions des structures</a:t>
            </a:r>
            <a:endParaRPr lang="fr-FR" sz="18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726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9E02B-9BB5-4A89-B4DF-0D539A9F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194" y="134141"/>
            <a:ext cx="9601200" cy="1383599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Mois sans Tabac</a:t>
            </a:r>
            <a:br>
              <a:rPr lang="fr-FR" sz="5400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fr-FR" sz="2700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R</a:t>
            </a:r>
            <a:r>
              <a:rPr lang="fr-FR" sz="27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etour sur l’édition 2020</a:t>
            </a:r>
            <a:endParaRPr lang="fr-FR" sz="2700" dirty="0">
              <a:solidFill>
                <a:schemeClr val="tx2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C07B4A-D0AF-4C07-A250-6BD76E98EFB3}"/>
              </a:ext>
            </a:extLst>
          </p:cNvPr>
          <p:cNvSpPr txBox="1"/>
          <p:nvPr/>
        </p:nvSpPr>
        <p:spPr>
          <a:xfrm>
            <a:off x="5089890" y="3606755"/>
            <a:ext cx="44991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Deux point délocalisés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Maison de l’Emploi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Maison de santé du Faou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1D49D4-4FF6-4E1F-A7B6-7C7843C60B89}"/>
              </a:ext>
            </a:extLst>
          </p:cNvPr>
          <p:cNvSpPr txBox="1"/>
          <p:nvPr/>
        </p:nvSpPr>
        <p:spPr>
          <a:xfrm>
            <a:off x="1271229" y="3829184"/>
            <a:ext cx="3441565" cy="258532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Consultation individuel </a:t>
            </a:r>
          </a:p>
          <a:p>
            <a:r>
              <a:rPr lang="fr-FR" sz="2400" dirty="0"/>
              <a:t>avec une tabacologue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Possibilité de consultation diététique</a:t>
            </a:r>
          </a:p>
          <a:p>
            <a:endParaRPr lang="fr-FR" dirty="0"/>
          </a:p>
        </p:txBody>
      </p:sp>
      <p:sp>
        <p:nvSpPr>
          <p:cNvPr id="8" name="Croix 7">
            <a:extLst>
              <a:ext uri="{FF2B5EF4-FFF2-40B4-BE49-F238E27FC236}">
                <a16:creationId xmlns:a16="http://schemas.microsoft.com/office/drawing/2014/main" id="{2CC7810D-7EF4-4766-AAC8-9BCE69B7A5D4}"/>
              </a:ext>
            </a:extLst>
          </p:cNvPr>
          <p:cNvSpPr/>
          <p:nvPr/>
        </p:nvSpPr>
        <p:spPr>
          <a:xfrm>
            <a:off x="2716952" y="4711543"/>
            <a:ext cx="550117" cy="502119"/>
          </a:xfrm>
          <a:prstGeom prst="plus">
            <a:avLst>
              <a:gd name="adj" fmla="val 32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AE084C-6068-48FF-9C1C-3A9D79191F46}"/>
              </a:ext>
            </a:extLst>
          </p:cNvPr>
          <p:cNvSpPr txBox="1"/>
          <p:nvPr/>
        </p:nvSpPr>
        <p:spPr>
          <a:xfrm>
            <a:off x="5089890" y="4962602"/>
            <a:ext cx="502515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Engagement de la collectivité auprès de ces agents : soutien pour participer au mois sans tabac</a:t>
            </a:r>
          </a:p>
          <a:p>
            <a:r>
              <a:rPr lang="fr-FR" sz="2400" b="1" dirty="0"/>
              <a:t>1 agent a participé l’année dernière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CE8CE9-C596-477D-8148-E9DC208ADB2D}"/>
              </a:ext>
            </a:extLst>
          </p:cNvPr>
          <p:cNvSpPr txBox="1"/>
          <p:nvPr/>
        </p:nvSpPr>
        <p:spPr>
          <a:xfrm>
            <a:off x="1238081" y="1977581"/>
            <a:ext cx="7703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Une action pour tous, mais avec une attention particulière pour la rendre accessible aux personnes en situation de précarité 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e</a:t>
            </a:r>
            <a:r>
              <a:rPr lang="fr-FR" sz="2400" dirty="0"/>
              <a:t>n allant dans les lieux qu’ils fréquentent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086CA-6BBE-4DFF-888F-FDDBFBA2501C}"/>
              </a:ext>
            </a:extLst>
          </p:cNvPr>
          <p:cNvSpPr/>
          <p:nvPr/>
        </p:nvSpPr>
        <p:spPr>
          <a:xfrm>
            <a:off x="671639" y="1400367"/>
            <a:ext cx="11450230" cy="185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4EE2614-BE9C-498E-92C2-A2970A433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355011"/>
              </p:ext>
            </p:extLst>
          </p:nvPr>
        </p:nvGraphicFramePr>
        <p:xfrm>
          <a:off x="9454585" y="196323"/>
          <a:ext cx="2568442" cy="3632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26" imgH="11344104" progId="AcroExch.Document.DC">
                  <p:embed/>
                </p:oleObj>
              </mc:Choice>
              <mc:Fallback>
                <p:oleObj name="Acrobat Document" r:id="rId2" imgW="8019826" imgH="113441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54585" y="196323"/>
                        <a:ext cx="2568442" cy="3632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69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31915F-B83C-4DCC-9F1C-081D39B74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167" y="1319818"/>
            <a:ext cx="1037057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personnes au chômage ou en invalidité sont plus nombreuses dans les lieux hors santé.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Les personnes ayant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un niveau d’études inférieur au bac sont plus nombreuses dans les lieux hors santé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Les personnes qui n’avaient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pas encore essayé d’arrêter de fumer sont plus nombreuses dans les lieux hors santé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 (44%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vs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 24%)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Les demandes d'accompagnement en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suivi de tabacologie, diététique et gestion de stress sont plus importantes dans les lieux hors santé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.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5C96F-B418-4E94-988B-B916EFE68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168" y="5224658"/>
            <a:ext cx="1048721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niveau de tabagisme est plus élevé dans les lieux hors santé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Les personnes reçues dans les lieux hors santé sont plus nombreuses à déclarer des problèmes de santé mentale (dépression).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D376F3-737D-4DD2-B449-8A34189CB610}"/>
              </a:ext>
            </a:extLst>
          </p:cNvPr>
          <p:cNvSpPr txBox="1"/>
          <p:nvPr/>
        </p:nvSpPr>
        <p:spPr>
          <a:xfrm>
            <a:off x="906309" y="352425"/>
            <a:ext cx="107522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L’évaluation des consultations délocalisées en Bretagne dans le cadre du Mois sans tabac 2020 montrent la pertinence d’agir dans les lieux de vie, hors santé: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CF9428-80CB-4761-BAB4-16FCD3DB99BE}"/>
              </a:ext>
            </a:extLst>
          </p:cNvPr>
          <p:cNvSpPr/>
          <p:nvPr/>
        </p:nvSpPr>
        <p:spPr>
          <a:xfrm>
            <a:off x="1213804" y="4938117"/>
            <a:ext cx="10370575" cy="13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81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C50FBCB-EB4A-4D86-AB1C-D29668EAB966}"/>
              </a:ext>
            </a:extLst>
          </p:cNvPr>
          <p:cNvSpPr txBox="1"/>
          <p:nvPr/>
        </p:nvSpPr>
        <p:spPr>
          <a:xfrm>
            <a:off x="938677" y="1088798"/>
            <a:ext cx="11126548" cy="520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Des points positifs ont été relevés :</a:t>
            </a:r>
            <a:endParaRPr lang="fr-FR" sz="2000" b="1" dirty="0">
              <a:solidFill>
                <a:srgbClr val="3F3F3E"/>
              </a:solidFill>
              <a:effectLst/>
              <a:latin typeface="Sansation"/>
              <a:ea typeface="Sansation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Ces consultations inspirent </a:t>
            </a: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confiance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 dans la mesure où elles sont menées par des professionnels de santé dans un cadre sécurisant, sans moralisation ou jugement.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La possibilité de </a:t>
            </a: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bénéficier d’un suivi 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au-delà de la consultation initiale permet de réajuster et de maintenir la motivation. Il s’agit de « </a:t>
            </a:r>
            <a:r>
              <a:rPr lang="fr-FR" sz="2000" i="1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tenir jusqu’à l’échéance de la prochaine consultation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 », de se réassurer « </a:t>
            </a:r>
            <a:r>
              <a:rPr lang="fr-FR" sz="2000" i="1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je fais bien ?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 ».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Enfin un </a:t>
            </a: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accompagnement global 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avec en complément une consultation proposée par une diététicienne est jugé très rassurant.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Les bénéficiaires ont fait remarquer </a:t>
            </a: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la qualité de l’écoute, des explications apportées </a:t>
            </a:r>
            <a:r>
              <a:rPr lang="fr-FR" sz="2000" i="1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(« j’ai enfin compris la dépendance »)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 et du temps accordé autour de la dépendance et de l’apport de solutions concrètes et réalistes pour arrêter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La </a:t>
            </a: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délocalisation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 dans les structures accueillant des publics précaires est </a:t>
            </a:r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jugée très intéressante</a:t>
            </a:r>
            <a:r>
              <a:rPr lang="fr-FR" sz="2000" dirty="0">
                <a:solidFill>
                  <a:srgbClr val="3F3F3E"/>
                </a:solidFill>
                <a:effectLst/>
                <a:latin typeface="Sansation"/>
                <a:ea typeface="Sansation"/>
                <a:cs typeface="Times New Roman" panose="02020603050405020304" pitchFamily="18" charset="0"/>
              </a:rPr>
              <a:t>. Le tabagisme a aujourd’hui un coût très élevé, qui pèse de plus en plus dans les budgets des foyers : ces propositions de consultations montrent le soutien concret des pouvoirs publics.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584D0D-2A68-4BC4-95FA-292828F38A6E}"/>
              </a:ext>
            </a:extLst>
          </p:cNvPr>
          <p:cNvSpPr txBox="1"/>
          <p:nvPr/>
        </p:nvSpPr>
        <p:spPr>
          <a:xfrm>
            <a:off x="1356851" y="324465"/>
            <a:ext cx="94782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Evaluation auprès des bénéficiaires- entretiens semi-directifs</a:t>
            </a:r>
          </a:p>
        </p:txBody>
      </p:sp>
    </p:spTree>
    <p:extLst>
      <p:ext uri="{BB962C8B-B14F-4D97-AF65-F5344CB8AC3E}">
        <p14:creationId xmlns:p14="http://schemas.microsoft.com/office/powerpoint/2010/main" val="143145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12A832-20B1-4EEF-8181-A7EBC0940B8C}"/>
              </a:ext>
            </a:extLst>
          </p:cNvPr>
          <p:cNvSpPr txBox="1"/>
          <p:nvPr/>
        </p:nvSpPr>
        <p:spPr>
          <a:xfrm>
            <a:off x="887425" y="4750946"/>
            <a:ext cx="849124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Sansation"/>
              </a:rPr>
              <a:t>Point à améliorer : communication auprès du public</a:t>
            </a:r>
          </a:p>
          <a:p>
            <a:pPr>
              <a:spcBef>
                <a:spcPts val="600"/>
              </a:spcBef>
            </a:pPr>
            <a:r>
              <a:rPr lang="fr-FR" sz="2200" dirty="0">
                <a:latin typeface="Sansation"/>
                <a:cs typeface="Calibri" panose="020F0502020204030204" pitchFamily="34" charset="0"/>
              </a:rPr>
              <a:t>→ </a:t>
            </a:r>
            <a:r>
              <a:rPr lang="fr-FR" sz="2200" dirty="0">
                <a:latin typeface="Sansation"/>
              </a:rPr>
              <a:t>Développer d’autres outils/visuels de communication en partenariat avec la maison de santé du Faou</a:t>
            </a:r>
          </a:p>
          <a:p>
            <a:pPr>
              <a:spcBef>
                <a:spcPts val="600"/>
              </a:spcBef>
            </a:pPr>
            <a:r>
              <a:rPr lang="fr-FR" sz="2200" dirty="0">
                <a:latin typeface="Sansation"/>
                <a:cs typeface="Calibri" panose="020F0502020204030204" pitchFamily="34" charset="0"/>
              </a:rPr>
              <a:t>→ </a:t>
            </a:r>
            <a:r>
              <a:rPr lang="fr-FR" sz="2200" dirty="0">
                <a:latin typeface="Sansation"/>
              </a:rPr>
              <a:t>Partenariat avec le CDAS via les infirmières du département pour informer en amont les bénéficiaires du RSA.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8382E0-A391-4F7F-B0A3-35CF4D56DC6F}"/>
              </a:ext>
            </a:extLst>
          </p:cNvPr>
          <p:cNvSpPr txBox="1"/>
          <p:nvPr/>
        </p:nvSpPr>
        <p:spPr>
          <a:xfrm>
            <a:off x="4867359" y="89128"/>
            <a:ext cx="34310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Edition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D6BC85-5825-4F4B-814A-E3C0176820BB}"/>
              </a:ext>
            </a:extLst>
          </p:cNvPr>
          <p:cNvSpPr txBox="1"/>
          <p:nvPr/>
        </p:nvSpPr>
        <p:spPr>
          <a:xfrm>
            <a:off x="1043873" y="728283"/>
            <a:ext cx="104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Même formule que les années précédentes : </a:t>
            </a:r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Mise en place de consultation délocalisée durant le mois sans tabac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8576D0-B8EE-4826-809A-F8A49D09EC8B}"/>
              </a:ext>
            </a:extLst>
          </p:cNvPr>
          <p:cNvSpPr txBox="1"/>
          <p:nvPr/>
        </p:nvSpPr>
        <p:spPr>
          <a:xfrm>
            <a:off x="9403869" y="3821393"/>
            <a:ext cx="2516623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ansation"/>
              </a:rPr>
              <a:t>? </a:t>
            </a:r>
          </a:p>
          <a:p>
            <a:pPr algn="ctr"/>
            <a:r>
              <a:rPr lang="fr-FR" sz="2400" dirty="0">
                <a:latin typeface="Sansation"/>
              </a:rPr>
              <a:t>Renouvellement du soutien de la communauté de communes à ces agents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BC1CEB-0F76-497E-B725-1A0636FD020F}"/>
              </a:ext>
            </a:extLst>
          </p:cNvPr>
          <p:cNvSpPr txBox="1"/>
          <p:nvPr/>
        </p:nvSpPr>
        <p:spPr>
          <a:xfrm>
            <a:off x="1371603" y="1639639"/>
            <a:ext cx="100584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200" b="1" dirty="0">
                <a:latin typeface="Sansation"/>
              </a:rPr>
              <a:t>Partenariat avec le CHRU de Brest </a:t>
            </a:r>
            <a:r>
              <a:rPr lang="fr-FR" sz="2200" dirty="0">
                <a:latin typeface="Sansation"/>
              </a:rPr>
              <a:t>: intervention de Véronique Le Blond, tabacologue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200" b="1" dirty="0">
                <a:latin typeface="Sansation"/>
              </a:rPr>
              <a:t>Deux lieux </a:t>
            </a:r>
            <a:r>
              <a:rPr lang="fr-FR" sz="2200" dirty="0">
                <a:latin typeface="Sansation"/>
              </a:rPr>
              <a:t>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200" dirty="0">
                <a:latin typeface="Sansation"/>
              </a:rPr>
              <a:t>maison de l’emploi à Crozon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200" dirty="0">
                <a:latin typeface="Sansation"/>
              </a:rPr>
              <a:t>maison de santé du Faou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latin typeface="Sansation"/>
              </a:rPr>
              <a:t>Une </a:t>
            </a:r>
            <a:r>
              <a:rPr lang="fr-FR" sz="2200" b="1" i="1" dirty="0">
                <a:latin typeface="Sansation"/>
              </a:rPr>
              <a:t>information collective </a:t>
            </a:r>
            <a:r>
              <a:rPr lang="fr-FR" sz="2200" dirty="0">
                <a:latin typeface="Sansation"/>
              </a:rPr>
              <a:t>et des </a:t>
            </a:r>
            <a:r>
              <a:rPr lang="fr-FR" sz="2200" b="1" dirty="0">
                <a:latin typeface="Sansation"/>
              </a:rPr>
              <a:t>consultations individuelles </a:t>
            </a:r>
            <a:r>
              <a:rPr lang="fr-FR" sz="2200" dirty="0">
                <a:latin typeface="Sansation"/>
              </a:rPr>
              <a:t>sur chaque lieu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200" dirty="0">
                <a:latin typeface="Sansation"/>
              </a:rPr>
              <a:t>Possibilité de </a:t>
            </a:r>
            <a:r>
              <a:rPr lang="fr-FR" sz="2200" b="1" dirty="0">
                <a:latin typeface="Sansation"/>
              </a:rPr>
              <a:t>poursuivre le suivi </a:t>
            </a:r>
            <a:r>
              <a:rPr lang="fr-FR" sz="2200" dirty="0">
                <a:latin typeface="Sansation"/>
              </a:rPr>
              <a:t>avec le CHRU de Brest via des consultations téléphoniques ou téléconsultations.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C3B00A-C20B-497B-8333-60DD6DBD0FBC}"/>
              </a:ext>
            </a:extLst>
          </p:cNvPr>
          <p:cNvSpPr txBox="1"/>
          <p:nvPr/>
        </p:nvSpPr>
        <p:spPr>
          <a:xfrm>
            <a:off x="9755872" y="6129717"/>
            <a:ext cx="181261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Avis positive de la commission</a:t>
            </a:r>
          </a:p>
        </p:txBody>
      </p:sp>
    </p:spTree>
    <p:extLst>
      <p:ext uri="{BB962C8B-B14F-4D97-AF65-F5344CB8AC3E}">
        <p14:creationId xmlns:p14="http://schemas.microsoft.com/office/powerpoint/2010/main" val="354854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22BDF-FDB2-4E98-803C-3DAD0ED2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9" y="640669"/>
            <a:ext cx="10753725" cy="3373192"/>
          </a:xfrm>
        </p:spPr>
        <p:txBody>
          <a:bodyPr>
            <a:normAutofit/>
          </a:bodyPr>
          <a:lstStyle/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Personnes présentes en présentiels </a:t>
            </a:r>
            <a:r>
              <a:rPr lang="fr-FR" sz="2000" dirty="0"/>
              <a:t>: Michaël </a:t>
            </a:r>
            <a:r>
              <a:rPr lang="fr-FR" sz="2000" dirty="0" err="1"/>
              <a:t>Kernéis</a:t>
            </a:r>
            <a:r>
              <a:rPr lang="fr-FR" sz="2000" dirty="0"/>
              <a:t>, président de la CCPCAM, Joseph Le </a:t>
            </a:r>
            <a:r>
              <a:rPr lang="fr-FR" sz="2000" dirty="0" err="1"/>
              <a:t>Mérour</a:t>
            </a:r>
            <a:r>
              <a:rPr lang="fr-FR" sz="2000" dirty="0"/>
              <a:t>, élu à </a:t>
            </a:r>
            <a:r>
              <a:rPr lang="fr-FR" sz="2000" dirty="0" err="1"/>
              <a:t>Camaret-</a:t>
            </a:r>
            <a:r>
              <a:rPr lang="fr-FR" dirty="0" err="1"/>
              <a:t>sur-mer</a:t>
            </a:r>
            <a:r>
              <a:rPr lang="fr-FR" dirty="0"/>
              <a:t>, </a:t>
            </a:r>
            <a:r>
              <a:rPr lang="fr-FR" sz="2000" dirty="0"/>
              <a:t>Jacqueline Hugot, élu à </a:t>
            </a:r>
            <a:r>
              <a:rPr lang="fr-FR" sz="2000" dirty="0" err="1"/>
              <a:t>Camaret-sur-mer</a:t>
            </a:r>
            <a:r>
              <a:rPr lang="fr-FR" sz="2000" dirty="0"/>
              <a:t>, Marie-</a:t>
            </a:r>
            <a:r>
              <a:rPr lang="fr-FR" dirty="0"/>
              <a:t>G</a:t>
            </a:r>
            <a:r>
              <a:rPr lang="fr-FR" sz="2000" dirty="0"/>
              <a:t>eneviève L’</a:t>
            </a:r>
            <a:r>
              <a:rPr lang="fr-FR" sz="2000" dirty="0" err="1"/>
              <a:t>Hostis</a:t>
            </a:r>
            <a:r>
              <a:rPr lang="fr-FR" sz="2000" dirty="0"/>
              <a:t> </a:t>
            </a:r>
            <a:r>
              <a:rPr lang="fr-FR" sz="2000" dirty="0" err="1"/>
              <a:t>Lourgant</a:t>
            </a:r>
            <a:r>
              <a:rPr lang="fr-FR" sz="2000" dirty="0"/>
              <a:t>, élu Au Faou, Roger Lars, élu à Landévennec, Diane Griffo, élu à Lanvéoc, Jean-Yves </a:t>
            </a:r>
            <a:r>
              <a:rPr lang="fr-FR" sz="2000" dirty="0" err="1"/>
              <a:t>Gourvez</a:t>
            </a:r>
            <a:r>
              <a:rPr lang="fr-FR" sz="2000" dirty="0"/>
              <a:t>, élu à Roscanvel, Anne Le Monze, élu à Roscanvel, Yves Le </a:t>
            </a:r>
            <a:r>
              <a:rPr lang="fr-FR" sz="2000" dirty="0" err="1"/>
              <a:t>Moign</a:t>
            </a:r>
            <a:r>
              <a:rPr lang="fr-FR" sz="2000" dirty="0"/>
              <a:t>, élu à </a:t>
            </a:r>
            <a:r>
              <a:rPr lang="fr-FR" dirty="0" err="1"/>
              <a:t>T</a:t>
            </a:r>
            <a:r>
              <a:rPr lang="fr-FR" sz="2000" dirty="0" err="1"/>
              <a:t>elgruc-sur-mer</a:t>
            </a:r>
            <a:r>
              <a:rPr lang="fr-FR" sz="2000" dirty="0"/>
              <a:t>, Hubert Le Brenn, directeur général des services à la CCPCAM, Katell Le Berre, coordinatrice enfance, jeunesse, vie sociale, Aurélie Cabon, </a:t>
            </a:r>
            <a:r>
              <a:rPr lang="fr-FR" dirty="0"/>
              <a:t>référente du Contrat Local de santé à la CCPCAM, Laura Rios, Chargé de mission santé au pays de Brest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Personnes excusées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dirty="0"/>
              <a:t>Henry Le Pape</a:t>
            </a:r>
            <a:r>
              <a:rPr lang="fr-FR" sz="2000" dirty="0"/>
              <a:t>, élu à </a:t>
            </a:r>
            <a:r>
              <a:rPr lang="fr-FR" dirty="0"/>
              <a:t>Argol, </a:t>
            </a:r>
            <a:r>
              <a:rPr lang="fr-FR" sz="2000" dirty="0">
                <a:solidFill>
                  <a:schemeClr val="tx1"/>
                </a:solidFill>
              </a:rPr>
              <a:t>P</a:t>
            </a:r>
            <a:r>
              <a:rPr lang="fr-FR" dirty="0">
                <a:solidFill>
                  <a:schemeClr val="tx1"/>
                </a:solidFill>
              </a:rPr>
              <a:t>atrick Berthelot</a:t>
            </a:r>
            <a:r>
              <a:rPr lang="fr-FR" sz="2000" dirty="0"/>
              <a:t>, élu à Crozon, Pascal Prigent, </a:t>
            </a:r>
            <a:r>
              <a:rPr lang="fr-FR" dirty="0"/>
              <a:t>élu à </a:t>
            </a:r>
            <a:r>
              <a:rPr lang="fr-FR" dirty="0" err="1"/>
              <a:t>Pont-De-Buis-Lès-Quimerc’h</a:t>
            </a:r>
            <a:r>
              <a:rPr lang="fr-FR" sz="2000" dirty="0"/>
              <a:t>,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A9759C-09B8-456E-80DA-4CA55B8FD579}"/>
              </a:ext>
            </a:extLst>
          </p:cNvPr>
          <p:cNvSpPr txBox="1"/>
          <p:nvPr/>
        </p:nvSpPr>
        <p:spPr>
          <a:xfrm>
            <a:off x="664698" y="4755281"/>
            <a:ext cx="105024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Les modifications et débats apportés lors de la réunion sont inscrits sous ce format d’encadré dans le corps des diapositives à suivre</a:t>
            </a:r>
          </a:p>
        </p:txBody>
      </p:sp>
    </p:spTree>
    <p:extLst>
      <p:ext uri="{BB962C8B-B14F-4D97-AF65-F5344CB8AC3E}">
        <p14:creationId xmlns:p14="http://schemas.microsoft.com/office/powerpoint/2010/main" val="231436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9894C-21A9-4186-8471-05827AFD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68" y="1392145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cap="all" dirty="0"/>
              <a:t>Les </a:t>
            </a:r>
            <a:r>
              <a:rPr lang="en-US" sz="6000" cap="all" dirty="0" err="1"/>
              <a:t>projets</a:t>
            </a:r>
            <a:r>
              <a:rPr lang="en-US" sz="6000" cap="all" dirty="0"/>
              <a:t> </a:t>
            </a:r>
            <a:r>
              <a:rPr lang="en-US" sz="6000" cap="all" dirty="0" err="1"/>
              <a:t>en</a:t>
            </a:r>
            <a:r>
              <a:rPr lang="en-US" sz="6000" cap="all" dirty="0"/>
              <a:t> </a:t>
            </a:r>
            <a:r>
              <a:rPr lang="en-US" sz="6000" cap="all" dirty="0" err="1"/>
              <a:t>cours</a:t>
            </a:r>
            <a:r>
              <a:rPr lang="en-US" sz="6000" cap="all" dirty="0"/>
              <a:t> </a:t>
            </a:r>
            <a:r>
              <a:rPr lang="en-US" sz="6000" cap="all" dirty="0" err="1"/>
              <a:t>d’élaboration</a:t>
            </a:r>
            <a:endParaRPr lang="en-US" sz="6000" cap="all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A0427E-F2D7-487A-A9AE-796FD386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92" y="194027"/>
            <a:ext cx="1197254" cy="11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C3419-BAB9-43CA-8356-0923D934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969" y="216462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accent2">
                    <a:lumMod val="75000"/>
                  </a:schemeClr>
                </a:solidFill>
                <a:latin typeface="Sansation"/>
              </a:rPr>
              <a:t>CLSM </a:t>
            </a:r>
            <a:br>
              <a:rPr lang="fr-FR" sz="4800" dirty="0">
                <a:solidFill>
                  <a:schemeClr val="accent2">
                    <a:lumMod val="75000"/>
                  </a:schemeClr>
                </a:solidFill>
                <a:latin typeface="Sansation"/>
              </a:rPr>
            </a:br>
            <a:r>
              <a:rPr lang="fr-FR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Sansation"/>
              </a:rPr>
              <a:t>Conseil local de santé mentale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3C2E73-FF74-4DAE-954A-4A35E1765CA0}"/>
              </a:ext>
            </a:extLst>
          </p:cNvPr>
          <p:cNvSpPr txBox="1"/>
          <p:nvPr/>
        </p:nvSpPr>
        <p:spPr>
          <a:xfrm>
            <a:off x="857756" y="2047284"/>
            <a:ext cx="11069904" cy="483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Sansation"/>
              </a:rPr>
              <a:t>Un CLSM est un 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espace de concertation et de coordination </a:t>
            </a:r>
            <a:r>
              <a:rPr lang="fr-FR" sz="2400" dirty="0">
                <a:latin typeface="Sansation"/>
              </a:rPr>
              <a:t>entre les élus, la psychiatrie, les représentants des usagers, les aidants et l’ensemble des professionnels du territoire. </a:t>
            </a:r>
          </a:p>
          <a:p>
            <a:pPr algn="just"/>
            <a:endParaRPr lang="fr-FR" sz="2400" dirty="0">
              <a:latin typeface="Sansation"/>
            </a:endParaRPr>
          </a:p>
          <a:p>
            <a:pPr algn="just"/>
            <a:r>
              <a:rPr lang="fr-FR" sz="2400" dirty="0">
                <a:latin typeface="Sansation"/>
              </a:rPr>
              <a:t>Il a pour objectif de définir et 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mettre en œuvre des politiques locales et des actions </a:t>
            </a:r>
            <a:r>
              <a:rPr lang="fr-FR" sz="2400" dirty="0">
                <a:latin typeface="Sansation"/>
              </a:rPr>
              <a:t>permettant l’amélioration de la santé mentale des populations concernées.</a:t>
            </a:r>
          </a:p>
          <a:p>
            <a:pPr algn="just"/>
            <a:endParaRPr lang="fr-FR" sz="2400" dirty="0">
              <a:latin typeface="Sansation"/>
            </a:endParaRPr>
          </a:p>
          <a:p>
            <a:pPr algn="just"/>
            <a:r>
              <a:rPr lang="fr-FR" sz="2400" dirty="0">
                <a:latin typeface="Sansation"/>
              </a:rPr>
              <a:t>Une 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approche locale et participative </a:t>
            </a:r>
            <a:r>
              <a:rPr lang="fr-FR" sz="2400" dirty="0">
                <a:latin typeface="Sansation"/>
              </a:rPr>
              <a:t>concernant la prévention et le parcours de soins :</a:t>
            </a:r>
          </a:p>
          <a:p>
            <a:pPr marL="285750" indent="-285750" algn="just">
              <a:buFontTx/>
              <a:buChar char="-"/>
            </a:pPr>
            <a:r>
              <a:rPr lang="fr-FR" sz="2400" dirty="0">
                <a:latin typeface="Sansation"/>
              </a:rPr>
              <a:t>en associant les acteurs sanitaires et sociaux et toute personne intéressée du territoire </a:t>
            </a:r>
          </a:p>
          <a:p>
            <a:pPr marL="285750" indent="-285750" algn="just">
              <a:buFontTx/>
              <a:buChar char="-"/>
            </a:pPr>
            <a:r>
              <a:rPr lang="fr-FR" sz="2400" dirty="0">
                <a:latin typeface="Sansation"/>
              </a:rPr>
              <a:t>en définissant des 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objectifs stratégiques et opérationnels.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45CB0-C167-4991-9F91-13AC16F25AE6}"/>
              </a:ext>
            </a:extLst>
          </p:cNvPr>
          <p:cNvSpPr/>
          <p:nvPr/>
        </p:nvSpPr>
        <p:spPr>
          <a:xfrm>
            <a:off x="647363" y="1448474"/>
            <a:ext cx="11142733" cy="25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6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A3968B6-CE33-4CCB-B8F4-F37DEEEC3ABD}"/>
              </a:ext>
            </a:extLst>
          </p:cNvPr>
          <p:cNvSpPr txBox="1"/>
          <p:nvPr/>
        </p:nvSpPr>
        <p:spPr>
          <a:xfrm>
            <a:off x="930584" y="301866"/>
            <a:ext cx="10674697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Objectifs stratégiques</a:t>
            </a:r>
          </a:p>
          <a:p>
            <a:endParaRPr lang="fr-FR" sz="2400" dirty="0">
              <a:latin typeface="Sansation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Sansation"/>
              </a:rPr>
              <a:t>Mettre en œuvre une observation en santé mentale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Sansation"/>
              </a:rPr>
              <a:t>Permettre l’accès et la continuité des soins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Sansation"/>
              </a:rPr>
              <a:t>Favoriser l’insertion sociale, l’autonomie et la pleine citoyenneté des usagers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Sansation"/>
              </a:rPr>
              <a:t>Participer aux actions de lutte contre la stigmatisation et les discriminations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Sansation"/>
              </a:rPr>
              <a:t>Promouvoir la santé mentale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916374-331B-4623-A9B1-441EE9993AD0}"/>
              </a:ext>
            </a:extLst>
          </p:cNvPr>
          <p:cNvSpPr txBox="1"/>
          <p:nvPr/>
        </p:nvSpPr>
        <p:spPr>
          <a:xfrm>
            <a:off x="953511" y="3865071"/>
            <a:ext cx="10284977" cy="234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Génèse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 du projet</a:t>
            </a:r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Sansatio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Action du CLS (besoin identifié lors de l’élaboration du CLS)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Volonté du secteur 13 </a:t>
            </a:r>
            <a:r>
              <a:rPr lang="fr-FR" sz="2400" dirty="0"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de psychiatrie </a:t>
            </a: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de mettre en place un CLSM sur le territoire couvert (CCPLD, CCPCAM)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Volonté des élus des territoires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C3FE6-D471-4EC6-A7E1-D2FA86F414C3}"/>
              </a:ext>
            </a:extLst>
          </p:cNvPr>
          <p:cNvSpPr/>
          <p:nvPr/>
        </p:nvSpPr>
        <p:spPr>
          <a:xfrm>
            <a:off x="598811" y="3587021"/>
            <a:ext cx="11514966" cy="8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1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9BF47-09A1-497D-AACA-7D46ACC7E664}"/>
              </a:ext>
            </a:extLst>
          </p:cNvPr>
          <p:cNvSpPr txBox="1"/>
          <p:nvPr/>
        </p:nvSpPr>
        <p:spPr>
          <a:xfrm>
            <a:off x="898217" y="178831"/>
            <a:ext cx="110456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Lancement du projet</a:t>
            </a:r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Sansatio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Dynamique entamée entre Pôle métropolitain, la CCPLD, la CCPCAM et le secteur 13 en 2020 </a:t>
            </a:r>
            <a:r>
              <a:rPr lang="fr-FR" sz="2400" i="1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(première réunion le 16/02/2021)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Temps de travail avec l’ARS afin d’étudier les modalités pouvant être envisagé pour la coordination du CLSM </a:t>
            </a:r>
            <a:r>
              <a:rPr lang="fr-FR" sz="2400" i="1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(le 16/05/2021)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fr-FR" sz="2400" b="1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Portage du poste </a:t>
            </a: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: le portage du poste est plutôt orienté vers les collectivités.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fr-FR" sz="2400" b="1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Financement du poste </a:t>
            </a:r>
            <a:r>
              <a:rPr lang="fr-FR" sz="2400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: la doctrine de l’ARS sur ce thème sera arrêtée cette année.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Le postulat de base suivant peut-être envisagé pour avancer dans les réflexions </a:t>
            </a:r>
            <a:r>
              <a:rPr lang="fr-FR" sz="2400" i="1" dirty="0"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fr-FR" sz="2400" i="1" dirty="0">
                <a:effectLst/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financement en fonction de la population desservie dans un CLSM (- de 150k hbts c’est 0.5 ETP en coordination).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8487DE-F06F-4920-8C16-37E5CE48B51D}"/>
              </a:ext>
            </a:extLst>
          </p:cNvPr>
          <p:cNvSpPr txBox="1"/>
          <p:nvPr/>
        </p:nvSpPr>
        <p:spPr>
          <a:xfrm>
            <a:off x="898217" y="5010923"/>
            <a:ext cx="1104562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ansation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Sansation"/>
                <a:ea typeface="Calibri" panose="020F0502020204030204" pitchFamily="34" charset="0"/>
                <a:cs typeface="Times New Roman" panose="02020603050405020304" pitchFamily="18" charset="0"/>
              </a:rPr>
              <a:t>Nécessiter de réfléchir à une mutualisation entre collectivités : travail en cours</a:t>
            </a:r>
            <a:endParaRPr lang="fr-FR" sz="2400" dirty="0">
              <a:effectLst/>
              <a:latin typeface="Sansatio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Sansation"/>
            </a:endParaRPr>
          </a:p>
          <a:p>
            <a:r>
              <a:rPr lang="fr-FR" sz="2400" b="1" dirty="0">
                <a:latin typeface="Sansation"/>
              </a:rPr>
              <a:t>Échéance : semaine d’information sur la santé mentale : 4- 17 octobre 2021</a:t>
            </a:r>
          </a:p>
          <a:p>
            <a:r>
              <a:rPr lang="fr-FR" sz="2400" dirty="0">
                <a:latin typeface="Sansation"/>
                <a:cs typeface="Calibri" panose="020F0502020204030204" pitchFamily="34" charset="0"/>
              </a:rPr>
              <a:t>→</a:t>
            </a:r>
            <a:r>
              <a:rPr lang="fr-FR" sz="2400" dirty="0">
                <a:latin typeface="Sansation"/>
              </a:rPr>
              <a:t> Organisation d‘un temps fort durant cette semaine?</a:t>
            </a:r>
          </a:p>
        </p:txBody>
      </p:sp>
    </p:spTree>
    <p:extLst>
      <p:ext uri="{BB962C8B-B14F-4D97-AF65-F5344CB8AC3E}">
        <p14:creationId xmlns:p14="http://schemas.microsoft.com/office/powerpoint/2010/main" val="279894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6BA27-2F35-44FD-8D66-559B0A10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002"/>
            <a:ext cx="9601200" cy="851687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  <a:latin typeface="Sansation"/>
              </a:rPr>
              <a:t>Unité mobile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E1FCA3-7AF9-4E17-AC30-B1EE523890F1}"/>
              </a:ext>
            </a:extLst>
          </p:cNvPr>
          <p:cNvSpPr txBox="1"/>
          <p:nvPr/>
        </p:nvSpPr>
        <p:spPr>
          <a:xfrm>
            <a:off x="833481" y="1256467"/>
            <a:ext cx="112317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Lancement du travail avec les partenaires </a:t>
            </a:r>
            <a:r>
              <a:rPr lang="fr-FR" sz="2200" dirty="0">
                <a:latin typeface="Sansation"/>
              </a:rPr>
              <a:t>_ </a:t>
            </a:r>
            <a:r>
              <a:rPr lang="fr-FR" sz="2200" i="1" dirty="0">
                <a:latin typeface="Sansation"/>
              </a:rPr>
              <a:t>vendredi 11 juin</a:t>
            </a:r>
          </a:p>
          <a:p>
            <a:pPr lvl="2">
              <a:spcBef>
                <a:spcPts val="600"/>
              </a:spcBef>
            </a:pPr>
            <a:r>
              <a:rPr lang="fr-FR" sz="2200" u="sng" dirty="0">
                <a:latin typeface="Sansation"/>
                <a:cs typeface="Calibri" panose="020F0502020204030204" pitchFamily="34" charset="0"/>
              </a:rPr>
              <a:t>→ D</a:t>
            </a:r>
            <a:r>
              <a:rPr lang="fr-FR" sz="2200" u="sng" dirty="0">
                <a:latin typeface="Sansation"/>
              </a:rPr>
              <a:t>éfinir les bases du projet </a:t>
            </a:r>
          </a:p>
          <a:p>
            <a:pPr>
              <a:spcBef>
                <a:spcPts val="600"/>
              </a:spcBef>
            </a:pPr>
            <a:r>
              <a:rPr lang="fr-FR" sz="2200" dirty="0">
                <a:latin typeface="Sansation"/>
              </a:rPr>
              <a:t>- Définition commune de « Aller vers »</a:t>
            </a:r>
          </a:p>
          <a:p>
            <a:r>
              <a:rPr lang="fr-FR" sz="2200" dirty="0">
                <a:latin typeface="Sansation"/>
              </a:rPr>
              <a:t>- L’unité mobile, un </a:t>
            </a:r>
            <a:r>
              <a:rPr lang="fr-FR" sz="2200" b="1" dirty="0">
                <a:latin typeface="Sansation"/>
              </a:rPr>
              <a:t>outil pour « aller vers » </a:t>
            </a:r>
            <a:r>
              <a:rPr lang="fr-FR" sz="2200" dirty="0">
                <a:latin typeface="Sansation"/>
              </a:rPr>
              <a:t>mais pas la seule réponse. D’autres actions du CLS répondent à cet objectif.</a:t>
            </a:r>
          </a:p>
          <a:p>
            <a:r>
              <a:rPr lang="fr-FR" sz="2200" dirty="0">
                <a:latin typeface="Sansation"/>
              </a:rPr>
              <a:t>- Importance </a:t>
            </a:r>
            <a:r>
              <a:rPr lang="fr-FR" sz="2200" b="1" dirty="0">
                <a:latin typeface="Sansation"/>
              </a:rPr>
              <a:t>d’articuler toutes les actions </a:t>
            </a:r>
            <a:r>
              <a:rPr lang="fr-FR" sz="2200" dirty="0">
                <a:latin typeface="Sansation"/>
              </a:rPr>
              <a:t>pour réponse complète </a:t>
            </a:r>
            <a:r>
              <a:rPr lang="fr-FR" sz="2200" dirty="0">
                <a:latin typeface="Sansation"/>
                <a:cs typeface="Calibri" panose="020F0502020204030204" pitchFamily="34" charset="0"/>
              </a:rPr>
              <a:t>→ </a:t>
            </a:r>
            <a:r>
              <a:rPr lang="fr-FR" sz="2200" dirty="0">
                <a:latin typeface="Sansation"/>
              </a:rPr>
              <a:t>parcours santé des personnes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fr-FR" sz="2200" dirty="0">
                <a:latin typeface="Sansation"/>
                <a:cs typeface="Calibri" panose="020F0502020204030204" pitchFamily="34" charset="0"/>
              </a:rPr>
              <a:t>→ </a:t>
            </a:r>
            <a:r>
              <a:rPr lang="fr-FR" sz="2200" u="sng" dirty="0">
                <a:latin typeface="Sansation"/>
              </a:rPr>
              <a:t>Mise en place du plan d’action d’élaboration du projet</a:t>
            </a:r>
          </a:p>
          <a:p>
            <a:pPr marL="0"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200" dirty="0">
                <a:latin typeface="Sansation"/>
              </a:rPr>
              <a:t>Construction d’un </a:t>
            </a:r>
            <a:r>
              <a:rPr lang="fr-FR" sz="2200" b="1" dirty="0">
                <a:latin typeface="Sansation"/>
              </a:rPr>
              <a:t>argumentaire commun du projet </a:t>
            </a:r>
            <a:r>
              <a:rPr lang="fr-FR" sz="2200" dirty="0">
                <a:latin typeface="Sansation"/>
              </a:rPr>
              <a:t>_ </a:t>
            </a:r>
            <a:r>
              <a:rPr lang="fr-FR" sz="2200" i="1" dirty="0">
                <a:latin typeface="Sansation"/>
              </a:rPr>
              <a:t>début septembre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200" dirty="0">
                <a:latin typeface="Sansation"/>
              </a:rPr>
              <a:t>Mise en place </a:t>
            </a:r>
            <a:r>
              <a:rPr lang="fr-FR" sz="2200" b="1" dirty="0">
                <a:latin typeface="Sansation"/>
              </a:rPr>
              <a:t>d’une grille d’analyse pour rencontrer d’autres structures </a:t>
            </a:r>
            <a:r>
              <a:rPr lang="fr-FR" sz="2200" dirty="0">
                <a:latin typeface="Sansation"/>
              </a:rPr>
              <a:t>portant une unité mobile _ </a:t>
            </a:r>
            <a:r>
              <a:rPr lang="fr-FR" sz="2200" i="1" dirty="0">
                <a:latin typeface="Sansation"/>
              </a:rPr>
              <a:t>organisation d’une rencontre en décembre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200" b="1" dirty="0">
                <a:latin typeface="Sansation"/>
              </a:rPr>
              <a:t>Construction du cahier des charges </a:t>
            </a:r>
            <a:r>
              <a:rPr lang="fr-FR" sz="2200" dirty="0">
                <a:latin typeface="Sansation"/>
              </a:rPr>
              <a:t>_ </a:t>
            </a:r>
            <a:r>
              <a:rPr lang="fr-FR" sz="2200" i="1" dirty="0">
                <a:latin typeface="Sansation"/>
              </a:rPr>
              <a:t>fin 1</a:t>
            </a:r>
            <a:r>
              <a:rPr lang="fr-FR" sz="2200" i="1" baseline="30000" dirty="0">
                <a:latin typeface="Sansation"/>
              </a:rPr>
              <a:t>er</a:t>
            </a:r>
            <a:r>
              <a:rPr lang="fr-FR" sz="2200" i="1" dirty="0">
                <a:latin typeface="Sansation"/>
              </a:rPr>
              <a:t> trimestre 2022 pour une présentation au FIR de l’ARS</a:t>
            </a:r>
            <a:endParaRPr lang="fr-FR" sz="2200" dirty="0">
              <a:latin typeface="Sansation"/>
            </a:endParaRPr>
          </a:p>
          <a:p>
            <a:pPr>
              <a:spcBef>
                <a:spcPts val="1200"/>
              </a:spcBef>
            </a:pPr>
            <a:r>
              <a:rPr lang="fr-FR" sz="2200" dirty="0">
                <a:latin typeface="Sansation"/>
                <a:cs typeface="Calibri" panose="020F0502020204030204" pitchFamily="34" charset="0"/>
              </a:rPr>
              <a:t> 		→ </a:t>
            </a:r>
            <a:r>
              <a:rPr lang="fr-FR" sz="2200" u="sng" dirty="0">
                <a:latin typeface="Sansation"/>
              </a:rPr>
              <a:t>En parallèle : étude des opportunités financières, et du portage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0B3D3-E88B-4C29-B1D0-FB702A0DE858}"/>
              </a:ext>
            </a:extLst>
          </p:cNvPr>
          <p:cNvSpPr/>
          <p:nvPr/>
        </p:nvSpPr>
        <p:spPr>
          <a:xfrm>
            <a:off x="590719" y="954860"/>
            <a:ext cx="11304573" cy="22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35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189894C-21A9-4186-8471-05827AFD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cap="all" dirty="0">
                <a:latin typeface="Sansation"/>
              </a:rPr>
              <a:t>Les </a:t>
            </a:r>
            <a:r>
              <a:rPr lang="en-US" sz="6000" cap="all" dirty="0" err="1">
                <a:latin typeface="Sansation"/>
              </a:rPr>
              <a:t>projets</a:t>
            </a:r>
            <a:r>
              <a:rPr lang="en-US" sz="6000" cap="all" dirty="0">
                <a:latin typeface="Sansation"/>
              </a:rPr>
              <a:t> A </a:t>
            </a:r>
            <a:r>
              <a:rPr lang="en-US" sz="6000" cap="all" dirty="0" err="1">
                <a:latin typeface="Sansation"/>
              </a:rPr>
              <a:t>developPer</a:t>
            </a:r>
            <a:r>
              <a:rPr lang="en-US" sz="6000" cap="all" dirty="0">
                <a:latin typeface="Sansation"/>
              </a:rPr>
              <a:t> 2022-2023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7A0427E-F2D7-487A-A9AE-796FD386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92" y="194027"/>
            <a:ext cx="1197254" cy="11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C5875-DDAF-47FA-B572-19522293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5014"/>
            <a:ext cx="9601200" cy="997343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  <a:latin typeface="Sansation"/>
              </a:rPr>
              <a:t>Axes important à développer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443F2C-3D37-4754-ABD9-5A98ECFF9FC4}"/>
              </a:ext>
            </a:extLst>
          </p:cNvPr>
          <p:cNvSpPr txBox="1"/>
          <p:nvPr/>
        </p:nvSpPr>
        <p:spPr>
          <a:xfrm>
            <a:off x="1683143" y="1998733"/>
            <a:ext cx="97832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Des thématiques  avec un impact fort sur la santé </a:t>
            </a:r>
            <a:r>
              <a:rPr lang="fr-FR" sz="2400" dirty="0">
                <a:latin typeface="Sansation"/>
              </a:rPr>
              <a:t>et pour lesquelles on observe des inégalités sociales  </a:t>
            </a:r>
            <a:r>
              <a:rPr lang="fr-FR" sz="2400" dirty="0">
                <a:latin typeface="Sansation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Sansation"/>
              </a:rPr>
              <a:t>Enjeu fort pour le CLS</a:t>
            </a:r>
          </a:p>
          <a:p>
            <a:endParaRPr lang="fr-FR" sz="2400" dirty="0">
              <a:latin typeface="Sansation"/>
            </a:endParaRPr>
          </a:p>
          <a:p>
            <a:pPr marL="1440000">
              <a:spcBef>
                <a:spcPts val="1200"/>
              </a:spcBef>
            </a:pPr>
            <a:r>
              <a:rPr lang="fr-FR" sz="2400" dirty="0">
                <a:latin typeface="Sansation"/>
              </a:rPr>
              <a:t>- Activité physique adaptée</a:t>
            </a:r>
          </a:p>
          <a:p>
            <a:pPr marL="1440000">
              <a:spcBef>
                <a:spcPts val="1200"/>
              </a:spcBef>
            </a:pPr>
            <a:r>
              <a:rPr lang="fr-FR" sz="2400" dirty="0">
                <a:latin typeface="Sansation"/>
              </a:rPr>
              <a:t>- Alimentation (lien avec santé environnement et PAT)</a:t>
            </a:r>
          </a:p>
          <a:p>
            <a:pPr marL="1440000">
              <a:spcBef>
                <a:spcPts val="1200"/>
              </a:spcBef>
            </a:pPr>
            <a:r>
              <a:rPr lang="fr-FR" sz="2400" dirty="0">
                <a:latin typeface="Sansation"/>
              </a:rPr>
              <a:t>- Addiction : aller au-delà du mois sans tabac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954E1B-9FC0-45CD-9CB1-83751E33C626}"/>
              </a:ext>
            </a:extLst>
          </p:cNvPr>
          <p:cNvSpPr txBox="1"/>
          <p:nvPr/>
        </p:nvSpPr>
        <p:spPr>
          <a:xfrm>
            <a:off x="1683143" y="5043433"/>
            <a:ext cx="9443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nsation"/>
              </a:rPr>
              <a:t>Favoriser l’innovation et la participation citoyenne en matière de santé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Sansation"/>
              </a:rPr>
              <a:t>S’appuyer sur les structures dont c’est déjà le corps de métier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7E84C-263F-44E5-A83B-924749FA3718}"/>
              </a:ext>
            </a:extLst>
          </p:cNvPr>
          <p:cNvSpPr/>
          <p:nvPr/>
        </p:nvSpPr>
        <p:spPr>
          <a:xfrm>
            <a:off x="623087" y="1108608"/>
            <a:ext cx="11393586" cy="15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9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2D5693B-8231-4230-ABE5-4AA890F85531}"/>
              </a:ext>
            </a:extLst>
          </p:cNvPr>
          <p:cNvSpPr txBox="1"/>
          <p:nvPr/>
        </p:nvSpPr>
        <p:spPr>
          <a:xfrm>
            <a:off x="1915128" y="1788454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dirty="0" err="1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Offres</a:t>
            </a:r>
            <a:r>
              <a:rPr lang="en-US" sz="5000" cap="all" dirty="0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 de </a:t>
            </a:r>
            <a:r>
              <a:rPr lang="en-US" sz="5000" cap="all" dirty="0" err="1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soins</a:t>
            </a:r>
            <a:endParaRPr lang="en-US" sz="5000" cap="all" dirty="0">
              <a:solidFill>
                <a:schemeClr val="tx2"/>
              </a:solidFill>
              <a:effectLst/>
              <a:latin typeface="Sansation"/>
              <a:ea typeface="+mj-ea"/>
              <a:cs typeface="+mj-cs"/>
            </a:endParaRP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dirty="0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Premiers </a:t>
            </a:r>
            <a:r>
              <a:rPr lang="en-US" sz="5000" cap="all" dirty="0" err="1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éléments</a:t>
            </a:r>
            <a:r>
              <a:rPr lang="en-US" sz="5000" cap="all" dirty="0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 du diagnostic de </a:t>
            </a:r>
            <a:r>
              <a:rPr lang="en-US" sz="5000" cap="all" dirty="0" err="1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territoire</a:t>
            </a:r>
            <a:r>
              <a:rPr lang="en-US" sz="5000" cap="all" dirty="0">
                <a:solidFill>
                  <a:schemeClr val="tx2"/>
                </a:solidFill>
                <a:effectLst/>
                <a:latin typeface="Sansation"/>
                <a:ea typeface="+mj-ea"/>
                <a:cs typeface="+mj-cs"/>
              </a:rPr>
              <a:t> </a:t>
            </a:r>
            <a:endParaRPr lang="en-US" sz="5000" cap="all" dirty="0">
              <a:solidFill>
                <a:schemeClr val="tx2"/>
              </a:solidFill>
              <a:latin typeface="Sansatio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452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A792FA-8310-412F-AE24-73ABAD36F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98C957-D1AF-4CE5-A502-2187D78F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61" y="11581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>
                <a:latin typeface="Sansation"/>
              </a:rPr>
              <a:t>Rencontre </a:t>
            </a:r>
            <a:r>
              <a:rPr lang="en-US" sz="3700" dirty="0" err="1">
                <a:latin typeface="Sansation"/>
              </a:rPr>
              <a:t>élus</a:t>
            </a:r>
            <a:r>
              <a:rPr lang="en-US" sz="3700" dirty="0">
                <a:latin typeface="Sansation"/>
              </a:rPr>
              <a:t>/</a:t>
            </a:r>
            <a:r>
              <a:rPr lang="en-US" sz="3700" dirty="0" err="1">
                <a:latin typeface="Sansation"/>
              </a:rPr>
              <a:t>professionnels</a:t>
            </a:r>
            <a:r>
              <a:rPr lang="en-US" sz="3700" dirty="0">
                <a:latin typeface="Sansation"/>
              </a:rPr>
              <a:t> de </a:t>
            </a:r>
            <a:r>
              <a:rPr lang="en-US" sz="3700" dirty="0" err="1">
                <a:latin typeface="Sansation"/>
              </a:rPr>
              <a:t>santé</a:t>
            </a:r>
            <a:r>
              <a:rPr lang="en-US" sz="3700" dirty="0">
                <a:latin typeface="Sansation"/>
              </a:rPr>
              <a:t>/</a:t>
            </a:r>
            <a:r>
              <a:rPr lang="en-US" sz="3700" dirty="0" err="1">
                <a:latin typeface="Sansation"/>
              </a:rPr>
              <a:t>ordre</a:t>
            </a:r>
            <a:r>
              <a:rPr lang="en-US" sz="3700" dirty="0">
                <a:latin typeface="Sansation"/>
              </a:rPr>
              <a:t> des </a:t>
            </a:r>
            <a:r>
              <a:rPr lang="en-US" sz="3700" dirty="0" err="1">
                <a:latin typeface="Sansation"/>
              </a:rPr>
              <a:t>médecins</a:t>
            </a:r>
            <a:r>
              <a:rPr lang="en-US" sz="3700" dirty="0">
                <a:latin typeface="Sansation"/>
              </a:rPr>
              <a:t>/fac de </a:t>
            </a:r>
            <a:r>
              <a:rPr lang="en-US" sz="3700" dirty="0" err="1">
                <a:latin typeface="Sansation"/>
              </a:rPr>
              <a:t>médecine</a:t>
            </a:r>
            <a:endParaRPr lang="en-US" sz="3700" dirty="0">
              <a:latin typeface="Sansatio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D4788B-0E8D-43F6-84F7-9F44B4784FBF}"/>
              </a:ext>
            </a:extLst>
          </p:cNvPr>
          <p:cNvSpPr/>
          <p:nvPr/>
        </p:nvSpPr>
        <p:spPr>
          <a:xfrm>
            <a:off x="598810" y="1229988"/>
            <a:ext cx="11175101" cy="13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ZoneTexte 2">
            <a:extLst>
              <a:ext uri="{FF2B5EF4-FFF2-40B4-BE49-F238E27FC236}">
                <a16:creationId xmlns:a16="http://schemas.microsoft.com/office/drawing/2014/main" id="{0933590B-98CF-4E3D-8DBF-92D025BB2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467103"/>
              </p:ext>
            </p:extLst>
          </p:nvPr>
        </p:nvGraphicFramePr>
        <p:xfrm>
          <a:off x="598810" y="1601717"/>
          <a:ext cx="10724606" cy="345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FFC362E-4680-40D7-B0C9-67E24303F092}"/>
              </a:ext>
            </a:extLst>
          </p:cNvPr>
          <p:cNvSpPr txBox="1"/>
          <p:nvPr/>
        </p:nvSpPr>
        <p:spPr>
          <a:xfrm>
            <a:off x="1209759" y="5400423"/>
            <a:ext cx="1072460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ansation"/>
              </a:rPr>
              <a:t>Lien avec la mise à jour du diagnostic de territoire</a:t>
            </a:r>
          </a:p>
          <a:p>
            <a:r>
              <a:rPr lang="fr-FR" sz="2400" dirty="0">
                <a:latin typeface="Sansation"/>
              </a:rPr>
              <a:t>- Apporter les éléments déjà actualisés dans le diagnostic (alimenter les échanges)</a:t>
            </a:r>
          </a:p>
          <a:p>
            <a:r>
              <a:rPr lang="fr-FR" sz="2400" dirty="0">
                <a:latin typeface="Sansation"/>
              </a:rPr>
              <a:t>- Recueil d’éléments pour l’actualisation du diagnostic lors de cette rencontre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32A13-BD3E-416A-B22F-BF9FD5BA4CC4}"/>
              </a:ext>
            </a:extLst>
          </p:cNvPr>
          <p:cNvSpPr txBox="1"/>
          <p:nvPr/>
        </p:nvSpPr>
        <p:spPr>
          <a:xfrm>
            <a:off x="9073147" y="3429000"/>
            <a:ext cx="286121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L’objet de cette réunion est l’offre de soins sur le territoire et ne concerne pas les autres actions du CLS. Cela doit être claire dans l’invitation.</a:t>
            </a:r>
          </a:p>
        </p:txBody>
      </p:sp>
    </p:spTree>
    <p:extLst>
      <p:ext uri="{BB962C8B-B14F-4D97-AF65-F5344CB8AC3E}">
        <p14:creationId xmlns:p14="http://schemas.microsoft.com/office/powerpoint/2010/main" val="438375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DC496-9EAB-4636-98FA-5984948F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92" y="265014"/>
            <a:ext cx="9601200" cy="778858"/>
          </a:xfrm>
        </p:spPr>
        <p:txBody>
          <a:bodyPr/>
          <a:lstStyle/>
          <a:p>
            <a:r>
              <a:rPr lang="fr-FR" dirty="0">
                <a:latin typeface="Sansation"/>
              </a:rPr>
              <a:t>Mise à jour du diagnostic de territoire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4A2E2A-D257-401E-A930-8F5B891B2DBF}"/>
              </a:ext>
            </a:extLst>
          </p:cNvPr>
          <p:cNvSpPr/>
          <p:nvPr/>
        </p:nvSpPr>
        <p:spPr>
          <a:xfrm>
            <a:off x="639271" y="1043872"/>
            <a:ext cx="11247929" cy="19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442437-6C96-47F5-B6C6-CAAD8B68F21A}"/>
              </a:ext>
            </a:extLst>
          </p:cNvPr>
          <p:cNvSpPr txBox="1"/>
          <p:nvPr/>
        </p:nvSpPr>
        <p:spPr>
          <a:xfrm>
            <a:off x="1197621" y="1683143"/>
            <a:ext cx="1017168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Sansation"/>
              </a:rPr>
              <a:t>Elaboration du diagnostic à partir de ces 3 axes :</a:t>
            </a:r>
          </a:p>
          <a:p>
            <a:pPr marL="1485900" lvl="2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4000" dirty="0">
                <a:latin typeface="Sansation"/>
              </a:rPr>
              <a:t>Déterminants de la santé</a:t>
            </a:r>
          </a:p>
          <a:p>
            <a:pPr marL="1485900" lvl="2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4000" dirty="0">
                <a:latin typeface="Sansation"/>
              </a:rPr>
              <a:t>Etat de santé</a:t>
            </a:r>
          </a:p>
          <a:p>
            <a:pPr marL="1485900" lvl="2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4000" dirty="0">
                <a:latin typeface="Sansation"/>
              </a:rPr>
              <a:t>Déterminants liés au système de santé</a:t>
            </a:r>
          </a:p>
          <a:p>
            <a:r>
              <a:rPr lang="fr-FR" sz="3200" dirty="0">
                <a:latin typeface="Sansation"/>
                <a:cs typeface="Calibri" panose="020F0502020204030204" pitchFamily="34" charset="0"/>
              </a:rPr>
              <a:t>					→ </a:t>
            </a:r>
            <a:r>
              <a:rPr lang="fr-FR" sz="3200" dirty="0">
                <a:latin typeface="Sansation"/>
              </a:rPr>
              <a:t>Des soins de santé primaire (OMS)</a:t>
            </a:r>
          </a:p>
        </p:txBody>
      </p:sp>
    </p:spTree>
    <p:extLst>
      <p:ext uri="{BB962C8B-B14F-4D97-AF65-F5344CB8AC3E}">
        <p14:creationId xmlns:p14="http://schemas.microsoft.com/office/powerpoint/2010/main" val="377677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5994B-65BC-4440-A73A-88F88595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9358"/>
            <a:ext cx="9601200" cy="1485900"/>
          </a:xfrm>
        </p:spPr>
        <p:txBody>
          <a:bodyPr>
            <a:normAutofit/>
          </a:bodyPr>
          <a:lstStyle/>
          <a:p>
            <a:r>
              <a:rPr lang="fr-FR" sz="7200" dirty="0"/>
              <a:t>Ordre du jour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4E88D9-C49A-427F-A915-EBFDC1E48CBD}"/>
              </a:ext>
            </a:extLst>
          </p:cNvPr>
          <p:cNvSpPr txBox="1"/>
          <p:nvPr/>
        </p:nvSpPr>
        <p:spPr>
          <a:xfrm>
            <a:off x="1553671" y="1313945"/>
            <a:ext cx="979945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1/ Première partie : Les projets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Retour sur les projets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projets pour fin 2021 début 2022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Les projets en cours d’élaboration</a:t>
            </a: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projets à développer 2022-2023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2/ Deuxième partie : </a:t>
            </a: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Offre de soins :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Premiers éléments du diagnostic de territoire</a:t>
            </a:r>
            <a:endParaRPr lang="fr-FR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3/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Questions diverses…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0">
              <a:buSzPts val="1000"/>
              <a:tabLst>
                <a:tab pos="457200" algn="l"/>
              </a:tabLst>
            </a:pPr>
            <a:endParaRPr lang="fr-FR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62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E48AC-BF73-4B3C-8112-5EAD1B19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22670"/>
            <a:ext cx="9601200" cy="754582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  <a:latin typeface="Sansation"/>
              </a:rPr>
              <a:t>Déterminants de la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972A8-0D48-48C1-8340-B08354CB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9462"/>
            <a:ext cx="9601200" cy="50979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Sansation"/>
              </a:rPr>
              <a:t>Situation démographique (données INSEE RP 2017)</a:t>
            </a:r>
          </a:p>
          <a:p>
            <a:pPr marL="0" indent="0">
              <a:buNone/>
            </a:pPr>
            <a:r>
              <a:rPr lang="fr-FR" sz="2800" b="1" dirty="0">
                <a:latin typeface="Sansation"/>
              </a:rPr>
              <a:t>Evolution de la population </a:t>
            </a:r>
          </a:p>
          <a:p>
            <a:r>
              <a:rPr lang="fr-FR" sz="2800" u="sng" dirty="0">
                <a:latin typeface="Sansation"/>
              </a:rPr>
              <a:t>Diminution du nombre d’habitants</a:t>
            </a:r>
          </a:p>
          <a:p>
            <a:pPr marL="0" indent="0">
              <a:buNone/>
            </a:pPr>
            <a:r>
              <a:rPr lang="fr-FR" sz="2400" dirty="0">
                <a:latin typeface="Sansation"/>
              </a:rPr>
              <a:t>en 2017 : 22 841 – taux annuel d’évolution -</a:t>
            </a:r>
            <a:r>
              <a:rPr lang="fr-FR" sz="2400" dirty="0">
                <a:latin typeface="Sansation"/>
                <a:cs typeface="Calibri" panose="020F0502020204030204" pitchFamily="34" charset="0"/>
              </a:rPr>
              <a:t> 0,5% entre 2012 et 2017(Finistère + 0,2, Bretagne +0,5)</a:t>
            </a:r>
            <a:endParaRPr lang="fr-FR" sz="2400" dirty="0">
              <a:latin typeface="Sansation"/>
            </a:endParaRPr>
          </a:p>
          <a:p>
            <a:r>
              <a:rPr lang="fr-FR" sz="2800" u="sng" dirty="0">
                <a:latin typeface="Sansation"/>
                <a:cs typeface="Calibri" panose="020F0502020204030204" pitchFamily="34" charset="0"/>
              </a:rPr>
              <a:t>Vieillissement de la population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Sansation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Sansation"/>
              </a:rPr>
              <a:t>Indice de vieillissement en augmentation 139 (115,4 en 2014) ( &gt; à celui du Finistère 97, et à la Bretagne 91)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Sansation"/>
              </a:rPr>
              <a:t>Avec un écart important entre communes :  311 sur </a:t>
            </a:r>
            <a:r>
              <a:rPr lang="fr-FR" sz="2400" dirty="0" err="1">
                <a:latin typeface="Sansation"/>
              </a:rPr>
              <a:t>Camaret-sur-mer</a:t>
            </a:r>
            <a:r>
              <a:rPr lang="fr-FR" sz="2400" dirty="0">
                <a:latin typeface="Sansation"/>
              </a:rPr>
              <a:t>, 69 sur Argol, 77 sur Pont-De-Buis-Lès-Quimerch</a:t>
            </a:r>
          </a:p>
          <a:p>
            <a:r>
              <a:rPr lang="fr-FR" sz="2800" u="sng" dirty="0">
                <a:latin typeface="Sansation"/>
              </a:rPr>
              <a:t>Ménage seule </a:t>
            </a:r>
            <a:r>
              <a:rPr lang="fr-FR" sz="2800" dirty="0">
                <a:latin typeface="Sansation"/>
              </a:rPr>
              <a:t>: </a:t>
            </a:r>
            <a:r>
              <a:rPr lang="fr-FR" sz="2400" dirty="0">
                <a:latin typeface="Sansation"/>
              </a:rPr>
              <a:t>40,7% des personnes vivent seules dont 54,5% ont 80 ans et plus.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Sansation"/>
              </a:rPr>
              <a:t>Taux le plus élevé dans le Pays de Brest excepté Brest métropole. </a:t>
            </a:r>
          </a:p>
          <a:p>
            <a:pPr>
              <a:spcBef>
                <a:spcPts val="1200"/>
              </a:spcBef>
            </a:pPr>
            <a:r>
              <a:rPr lang="fr-FR" sz="2800" u="sng" dirty="0">
                <a:latin typeface="Sansation"/>
              </a:rPr>
              <a:t>Part des familles monoparentales </a:t>
            </a:r>
            <a:r>
              <a:rPr lang="fr-FR" sz="2800" dirty="0">
                <a:latin typeface="Sansation"/>
              </a:rPr>
              <a:t>: </a:t>
            </a:r>
            <a:r>
              <a:rPr lang="fr-FR" sz="2200" dirty="0">
                <a:latin typeface="Sansation"/>
              </a:rPr>
              <a:t>12,3% en 2017 avec une proportion plus importante de femmes seules avec enfants 9,8</a:t>
            </a:r>
            <a:r>
              <a:rPr lang="fr-FR" sz="2800" dirty="0">
                <a:latin typeface="Sansation"/>
              </a:rPr>
              <a:t>%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DA827-6E42-4A01-8226-2C6ED8262A84}"/>
              </a:ext>
            </a:extLst>
          </p:cNvPr>
          <p:cNvSpPr/>
          <p:nvPr/>
        </p:nvSpPr>
        <p:spPr>
          <a:xfrm>
            <a:off x="1371600" y="990600"/>
            <a:ext cx="6069026" cy="8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47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02397A-1008-45DA-A88A-16F45E49B76A}"/>
              </a:ext>
            </a:extLst>
          </p:cNvPr>
          <p:cNvSpPr txBox="1"/>
          <p:nvPr/>
        </p:nvSpPr>
        <p:spPr>
          <a:xfrm>
            <a:off x="1308886" y="60576"/>
            <a:ext cx="10100884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Sansation"/>
              </a:rPr>
              <a:t>Situation socioéconomique (données INSEE RP 2017)</a:t>
            </a:r>
          </a:p>
          <a:p>
            <a:endParaRPr lang="fr-FR" dirty="0">
              <a:latin typeface="Sansation"/>
            </a:endParaRP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Revenus médians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: 21 390 EPCI – Finistère 21 690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Part des ménages non-imposé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: 52,5%, 51% Finistère, 48,3% France métropolitaine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Taux de pauvreté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: 10,4% avec un taux plus important chez les locataires 22,3% contre 7,1% chez les propriétaires. Et légèrement plus important chez les – de 60 ans &gt; 10% que chez les + de 60 ans &lt;10%. 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Allocataire CAF</a:t>
            </a:r>
            <a:r>
              <a:rPr lang="fr-F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Sur la CCPCAM,  16,48% des allocataires CAF ont leur ressources constitués à 50% par les allocations CAF (18,93% dans le Pays de Brest), 8,79% ont leur ressources constitués à 100% par les allocations CAF (11,19% dans le Pays de Brest)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Sansation"/>
              </a:rPr>
              <a:t>(données Data CAF au 31/12/2019)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Taux de chômage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: CCPCAM : 12,6% en 2017 (Finistère 12,5%) le plus élevé du pays de Brest excepté Brest Métropole.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Catégorie socio-professionnelle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: la CCPCAM a le taux de retraité le plus important du Pays de Brest 38,7%, un des taux de cadre supérieur le plus faible 4,9%.</a:t>
            </a:r>
          </a:p>
          <a:p>
            <a:pPr marL="285750" indent="-285750">
              <a:spcBef>
                <a:spcPts val="600"/>
              </a:spcBef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Niveau d’étude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: CCPCAM : 23,8% de personnes de plus de 15 ans sans diplôme ou avec Brevet des collèges, en dessous du taux nationale 27,9% et moyen par rapport au reste du pays de Brest (de 19,3% CCPI à 27,8% CCPLD)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Sansation"/>
              </a:rPr>
              <a:t>entre 2007 et 2017 on observe une diminution des personnes sans diplôme et une augmentation des diplômes supérieurs </a:t>
            </a:r>
          </a:p>
        </p:txBody>
      </p:sp>
    </p:spTree>
    <p:extLst>
      <p:ext uri="{BB962C8B-B14F-4D97-AF65-F5344CB8AC3E}">
        <p14:creationId xmlns:p14="http://schemas.microsoft.com/office/powerpoint/2010/main" val="1203316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1D1BA9-E83D-4E31-87EB-7F80F597FD23}"/>
              </a:ext>
            </a:extLst>
          </p:cNvPr>
          <p:cNvSpPr txBox="1"/>
          <p:nvPr/>
        </p:nvSpPr>
        <p:spPr>
          <a:xfrm>
            <a:off x="1521304" y="954861"/>
            <a:ext cx="993701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Sansation"/>
              </a:rPr>
              <a:t>Autres données à explorer</a:t>
            </a:r>
          </a:p>
          <a:p>
            <a:pPr>
              <a:spcBef>
                <a:spcPts val="1200"/>
              </a:spcBef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Sansation"/>
              </a:rPr>
              <a:t>Déterminants environnementaux </a:t>
            </a:r>
          </a:p>
          <a:p>
            <a:pPr lvl="1"/>
            <a:r>
              <a:rPr lang="fr-FR" dirty="0">
                <a:latin typeface="Sansation"/>
              </a:rPr>
              <a:t>- </a:t>
            </a:r>
            <a:r>
              <a:rPr lang="fr-FR" sz="2400" dirty="0">
                <a:latin typeface="Sansation"/>
              </a:rPr>
              <a:t>habitat, précarité énergétique </a:t>
            </a:r>
          </a:p>
          <a:p>
            <a:pPr lvl="1"/>
            <a:r>
              <a:rPr lang="fr-FR" sz="2400" dirty="0">
                <a:latin typeface="Sansation"/>
              </a:rPr>
              <a:t>- eau, air, sol</a:t>
            </a:r>
          </a:p>
          <a:p>
            <a:pPr lvl="1"/>
            <a:r>
              <a:rPr lang="fr-FR" sz="2400" dirty="0">
                <a:latin typeface="Sansation"/>
              </a:rPr>
              <a:t>- Aménagement: pistes cyclables, transports, équipements loisirs, sport, etc. </a:t>
            </a:r>
          </a:p>
          <a:p>
            <a:pPr lvl="1"/>
            <a:r>
              <a:rPr lang="fr-FR" sz="2400" dirty="0">
                <a:latin typeface="Sansation"/>
              </a:rPr>
              <a:t>- Interactions sociales, vie associative</a:t>
            </a:r>
          </a:p>
          <a:p>
            <a:pPr>
              <a:spcBef>
                <a:spcPts val="1200"/>
              </a:spcBef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Sansation"/>
              </a:rPr>
              <a:t>Déterminants comportementaux</a:t>
            </a:r>
            <a:endParaRPr lang="fr-FR" dirty="0">
              <a:latin typeface="Sansation"/>
            </a:endParaRPr>
          </a:p>
          <a:p>
            <a:r>
              <a:rPr lang="fr-FR" sz="2400" dirty="0">
                <a:latin typeface="Sansation"/>
              </a:rPr>
              <a:t>	- tabagisme, alcool</a:t>
            </a:r>
          </a:p>
          <a:p>
            <a:r>
              <a:rPr lang="fr-FR" sz="2400" dirty="0">
                <a:latin typeface="Sansation"/>
              </a:rPr>
              <a:t>	- alimentation</a:t>
            </a:r>
          </a:p>
          <a:p>
            <a:r>
              <a:rPr lang="fr-FR" sz="2400" dirty="0">
                <a:latin typeface="Sansation"/>
              </a:rPr>
              <a:t>	- exercice physique</a:t>
            </a:r>
          </a:p>
          <a:p>
            <a:r>
              <a:rPr lang="fr-FR" sz="2400" dirty="0">
                <a:latin typeface="Sansation"/>
              </a:rPr>
              <a:t>	- mobilité</a:t>
            </a:r>
          </a:p>
        </p:txBody>
      </p:sp>
    </p:spTree>
    <p:extLst>
      <p:ext uri="{BB962C8B-B14F-4D97-AF65-F5344CB8AC3E}">
        <p14:creationId xmlns:p14="http://schemas.microsoft.com/office/powerpoint/2010/main" val="130923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0C57D34-CED5-4D54-A4E0-BA303197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325"/>
          </a:xfrm>
        </p:spPr>
        <p:txBody>
          <a:bodyPr/>
          <a:lstStyle/>
          <a:p>
            <a:r>
              <a:rPr lang="fr-FR" dirty="0"/>
              <a:t>Habitat- précarité énergétique</a:t>
            </a:r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7EEC48EA-9F60-46A8-B917-799A79607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599" y="1552576"/>
            <a:ext cx="9286875" cy="5020092"/>
          </a:xfrm>
        </p:spPr>
      </p:pic>
    </p:spTree>
    <p:extLst>
      <p:ext uri="{BB962C8B-B14F-4D97-AF65-F5344CB8AC3E}">
        <p14:creationId xmlns:p14="http://schemas.microsoft.com/office/powerpoint/2010/main" val="3721068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335E8-314D-4293-A577-AEBA5BDA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892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Etat de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E04C4A-BEDD-4B42-8982-BA84D6386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Mortalité et Morbidité: maladies</a:t>
            </a:r>
          </a:p>
          <a:p>
            <a:r>
              <a:rPr lang="fr-FR" dirty="0"/>
              <a:t>Santé des publics enfants: PMI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28C7F-62C4-4EFC-8176-DB1DB4C100E3}"/>
              </a:ext>
            </a:extLst>
          </p:cNvPr>
          <p:cNvSpPr/>
          <p:nvPr/>
        </p:nvSpPr>
        <p:spPr>
          <a:xfrm>
            <a:off x="1480842" y="1294726"/>
            <a:ext cx="3188262" cy="105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76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04A43-F6F1-4A0A-83C7-A7B386E3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Mortalité générale et prématurée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48D9380-774F-40F5-AD06-68CB50DA97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6" y="1428749"/>
            <a:ext cx="3778690" cy="45434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23B9FC-A160-4D25-948A-38B8F6B4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74" y="1209674"/>
            <a:ext cx="452682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2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04A43-F6F1-4A0A-83C7-A7B386E3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Mortalité prématurée évitable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F2B214-6D55-4C06-A3C5-A18C7470C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1562099"/>
            <a:ext cx="4733925" cy="4781551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0463F4F-588A-4AF6-ADB0-5C3E7F95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724" y="2286000"/>
            <a:ext cx="4410075" cy="3581400"/>
          </a:xfrm>
        </p:spPr>
        <p:txBody>
          <a:bodyPr/>
          <a:lstStyle/>
          <a:p>
            <a:r>
              <a:rPr lang="fr-FR" dirty="0"/>
              <a:t>Avant 65 ans</a:t>
            </a:r>
          </a:p>
          <a:p>
            <a:r>
              <a:rPr lang="fr-FR" dirty="0"/>
              <a:t>Imputable aux comportements</a:t>
            </a:r>
          </a:p>
        </p:txBody>
      </p:sp>
    </p:spTree>
    <p:extLst>
      <p:ext uri="{BB962C8B-B14F-4D97-AF65-F5344CB8AC3E}">
        <p14:creationId xmlns:p14="http://schemas.microsoft.com/office/powerpoint/2010/main" val="2650906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A6C2A-CF72-47C0-81E8-89134701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3618"/>
            <a:ext cx="9601200" cy="600075"/>
          </a:xfrm>
        </p:spPr>
        <p:txBody>
          <a:bodyPr>
            <a:normAutofit fontScale="90000"/>
          </a:bodyPr>
          <a:lstStyle/>
          <a:p>
            <a:r>
              <a:rPr lang="fr-FR" dirty="0"/>
              <a:t>Mortalité générale liée…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C1FB3F2-6D10-4B2B-9738-7B09730BF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5576" y="1284812"/>
            <a:ext cx="3990973" cy="471407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CC0DBB-854B-4B96-A983-E9083F878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6" y="1351010"/>
            <a:ext cx="4500563" cy="46612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29657C7-AAC7-4789-A731-0F4D95952D97}"/>
              </a:ext>
            </a:extLst>
          </p:cNvPr>
          <p:cNvSpPr txBox="1"/>
          <p:nvPr/>
        </p:nvSpPr>
        <p:spPr>
          <a:xfrm>
            <a:off x="1219200" y="6115050"/>
            <a:ext cx="418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Consommation d’alcool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DA4421-B9AC-435C-A10A-79FE345F58C5}"/>
              </a:ext>
            </a:extLst>
          </p:cNvPr>
          <p:cNvSpPr txBox="1"/>
          <p:nvPr/>
        </p:nvSpPr>
        <p:spPr>
          <a:xfrm>
            <a:off x="6896102" y="6082784"/>
            <a:ext cx="418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Consommation de tabac</a:t>
            </a:r>
          </a:p>
        </p:txBody>
      </p:sp>
    </p:spTree>
    <p:extLst>
      <p:ext uri="{BB962C8B-B14F-4D97-AF65-F5344CB8AC3E}">
        <p14:creationId xmlns:p14="http://schemas.microsoft.com/office/powerpoint/2010/main" val="838799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CC22C-9C24-4F9C-B096-D0F6517F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9075"/>
            <a:ext cx="9601200" cy="695325"/>
          </a:xfrm>
        </p:spPr>
        <p:txBody>
          <a:bodyPr/>
          <a:lstStyle/>
          <a:p>
            <a:r>
              <a:rPr lang="fr-FR" dirty="0"/>
              <a:t>Les cancers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773C833-90C5-4028-8251-FDAA4C1014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516952"/>
            <a:ext cx="4124325" cy="4589528"/>
          </a:xfr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DE15E3F-CF1E-4797-8E76-571A15900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Pour les femmes: sein, poumon et côlon-rectum</a:t>
            </a:r>
          </a:p>
          <a:p>
            <a:r>
              <a:rPr lang="fr-FR" dirty="0"/>
              <a:t>Pour les hommes: poumon, prostate et voies aérodigestives supérieures</a:t>
            </a:r>
          </a:p>
        </p:txBody>
      </p:sp>
    </p:spTree>
    <p:extLst>
      <p:ext uri="{BB962C8B-B14F-4D97-AF65-F5344CB8AC3E}">
        <p14:creationId xmlns:p14="http://schemas.microsoft.com/office/powerpoint/2010/main" val="3607070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A678A-A9C0-40E8-A0AA-45A4B4F7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247650"/>
            <a:ext cx="9601200" cy="742950"/>
          </a:xfrm>
        </p:spPr>
        <p:txBody>
          <a:bodyPr/>
          <a:lstStyle/>
          <a:p>
            <a:r>
              <a:rPr lang="fr-FR" dirty="0"/>
              <a:t>Les cancers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EE8A08D-80A5-48A5-BD00-F4EE272818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1125" y="860222"/>
            <a:ext cx="3609975" cy="525873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4AA75B6-EB71-4C0D-B930-9BFCF3474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400" y="771118"/>
            <a:ext cx="3854781" cy="5096282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C4585F-EDF1-4A7D-9840-08F77BC1825F}"/>
              </a:ext>
            </a:extLst>
          </p:cNvPr>
          <p:cNvSpPr txBox="1"/>
          <p:nvPr/>
        </p:nvSpPr>
        <p:spPr>
          <a:xfrm>
            <a:off x="1590675" y="6257925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Cancer du Poumon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65BCB8-E851-49DC-A559-89F0CAF0ED48}"/>
              </a:ext>
            </a:extLst>
          </p:cNvPr>
          <p:cNvSpPr txBox="1"/>
          <p:nvPr/>
        </p:nvSpPr>
        <p:spPr>
          <a:xfrm>
            <a:off x="6493206" y="6128673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Cancer des VADS</a:t>
            </a:r>
          </a:p>
        </p:txBody>
      </p:sp>
    </p:spTree>
    <p:extLst>
      <p:ext uri="{BB962C8B-B14F-4D97-AF65-F5344CB8AC3E}">
        <p14:creationId xmlns:p14="http://schemas.microsoft.com/office/powerpoint/2010/main" val="300512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189894C-21A9-4186-8471-05827AFD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les </a:t>
            </a:r>
            <a:r>
              <a:rPr lang="en-US" sz="7200" cap="all" dirty="0" err="1"/>
              <a:t>projets</a:t>
            </a:r>
            <a:endParaRPr lang="en-US" sz="7200" cap="all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A0427E-F2D7-487A-A9AE-796FD386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92" y="194027"/>
            <a:ext cx="1197254" cy="11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A6AAFB-417C-4AFE-A7FD-22B5603A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23825"/>
            <a:ext cx="9601200" cy="866775"/>
          </a:xfrm>
        </p:spPr>
        <p:txBody>
          <a:bodyPr/>
          <a:lstStyle/>
          <a:p>
            <a:r>
              <a:rPr lang="fr-FR" dirty="0"/>
              <a:t>Maladies psychiatriques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2BF129D-4769-4C35-89EE-16EEB05105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244" y="1285875"/>
            <a:ext cx="4900487" cy="4694238"/>
          </a:xfr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59C743-B80E-4EEE-9539-C3A1CD0488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6125" y="1123605"/>
            <a:ext cx="4333875" cy="4931992"/>
          </a:xfrm>
        </p:spPr>
      </p:pic>
    </p:spTree>
    <p:extLst>
      <p:ext uri="{BB962C8B-B14F-4D97-AF65-F5344CB8AC3E}">
        <p14:creationId xmlns:p14="http://schemas.microsoft.com/office/powerpoint/2010/main" val="2229000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EE85E-A5C4-4D26-9C96-FAB22ECD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Affections longue durée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77C8DD4-A11D-4D56-80D9-C616A1B6F3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9725" y="1685924"/>
            <a:ext cx="8444114" cy="4210051"/>
          </a:xfrm>
        </p:spPr>
      </p:pic>
    </p:spTree>
    <p:extLst>
      <p:ext uri="{BB962C8B-B14F-4D97-AF65-F5344CB8AC3E}">
        <p14:creationId xmlns:p14="http://schemas.microsoft.com/office/powerpoint/2010/main" val="3207214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8F0AC21-A6ED-49B7-9FC4-7110DA9CDE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1379" y="523874"/>
            <a:ext cx="6574279" cy="5648325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54A826-A526-4E4D-AA71-FB26D9361279}"/>
              </a:ext>
            </a:extLst>
          </p:cNvPr>
          <p:cNvSpPr txBox="1"/>
          <p:nvPr/>
        </p:nvSpPr>
        <p:spPr>
          <a:xfrm>
            <a:off x="8458200" y="1628775"/>
            <a:ext cx="320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Recours </a:t>
            </a:r>
          </a:p>
          <a:p>
            <a:r>
              <a:rPr lang="fr-FR" sz="3600" dirty="0"/>
              <a:t>prévention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457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5AA12-DC34-4DC2-8A00-0D750FE3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59" y="231801"/>
            <a:ext cx="9601200" cy="1485900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Déterminants liés au système de santé</a:t>
            </a:r>
            <a:b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Soins de santé primaire(OMS)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CEB39F-131A-474F-B3C3-0921E7C33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95601"/>
            <a:ext cx="9601200" cy="3581400"/>
          </a:xfrm>
        </p:spPr>
        <p:txBody>
          <a:bodyPr/>
          <a:lstStyle/>
          <a:p>
            <a:r>
              <a:rPr lang="fr-FR" dirty="0"/>
              <a:t>Offre de soins et de réadaptation</a:t>
            </a:r>
          </a:p>
          <a:p>
            <a:r>
              <a:rPr lang="fr-FR" dirty="0"/>
              <a:t>Offre de prévention et de promotion de la santé</a:t>
            </a:r>
          </a:p>
          <a:p>
            <a:r>
              <a:rPr lang="fr-FR" dirty="0"/>
              <a:t>Offre médico sociale</a:t>
            </a:r>
          </a:p>
          <a:p>
            <a:endParaRPr lang="fr-FR" dirty="0"/>
          </a:p>
          <a:p>
            <a:r>
              <a:rPr lang="fr-FR" dirty="0"/>
              <a:t>Quelle accessibilité géographique, économique, recours…?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7881F-B28C-4E49-92DB-96A99A0DE6E0}"/>
              </a:ext>
            </a:extLst>
          </p:cNvPr>
          <p:cNvSpPr/>
          <p:nvPr/>
        </p:nvSpPr>
        <p:spPr>
          <a:xfrm>
            <a:off x="1505118" y="1537486"/>
            <a:ext cx="9315281" cy="9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80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A265F-13D8-4CCB-8FA2-60965992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685800"/>
            <a:ext cx="3429000" cy="904875"/>
          </a:xfrm>
        </p:spPr>
        <p:txBody>
          <a:bodyPr>
            <a:normAutofit fontScale="90000"/>
          </a:bodyPr>
          <a:lstStyle/>
          <a:p>
            <a:r>
              <a:rPr lang="fr-FR" dirty="0"/>
              <a:t>Offre du premier recours- zonage médecins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DA59D38-69B2-41A7-996D-2EF481328A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47649"/>
            <a:ext cx="5610225" cy="6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56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DF329-6325-4693-8E23-C1060A94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diverses</a:t>
            </a:r>
            <a:br>
              <a:rPr lang="fr-FR" dirty="0"/>
            </a:b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5051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5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D2F9232-EA6C-4288-8D1D-63AE59B8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818" y="5041517"/>
            <a:ext cx="4292649" cy="5097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cap="all" dirty="0"/>
              <a:t>Merci pour </a:t>
            </a:r>
            <a:r>
              <a:rPr lang="en-US" sz="2400" cap="all" dirty="0" err="1"/>
              <a:t>votre</a:t>
            </a:r>
            <a:r>
              <a:rPr lang="en-US" sz="2400" cap="all" dirty="0"/>
              <a:t> attention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189894C-21A9-4186-8471-05827AFD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cap="all" dirty="0"/>
              <a:t>Retour sur les </a:t>
            </a:r>
            <a:r>
              <a:rPr lang="en-US" sz="6000" cap="all" dirty="0" err="1"/>
              <a:t>projets</a:t>
            </a:r>
            <a:endParaRPr lang="en-US" sz="6000" cap="all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7A0427E-F2D7-487A-A9AE-796FD386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92" y="194027"/>
            <a:ext cx="1197254" cy="11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4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mur&#10;&#10;Description générée automatiquement">
            <a:extLst>
              <a:ext uri="{FF2B5EF4-FFF2-40B4-BE49-F238E27FC236}">
                <a16:creationId xmlns:a16="http://schemas.microsoft.com/office/drawing/2014/main" id="{E4F92B42-22DD-40DC-B0D3-C5237D9A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5" b="-1"/>
          <a:stretch/>
        </p:blipFill>
        <p:spPr>
          <a:xfrm rot="5400000">
            <a:off x="-945874" y="945874"/>
            <a:ext cx="6858000" cy="49662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D56483-3C5D-4FFC-A1E7-54CC3F40F100}"/>
              </a:ext>
            </a:extLst>
          </p:cNvPr>
          <p:cNvSpPr txBox="1"/>
          <p:nvPr/>
        </p:nvSpPr>
        <p:spPr>
          <a:xfrm>
            <a:off x="6138004" y="1480930"/>
            <a:ext cx="5607908" cy="3254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Sex breiz</a:t>
            </a:r>
          </a:p>
        </p:txBody>
      </p:sp>
    </p:spTree>
    <p:extLst>
      <p:ext uri="{BB962C8B-B14F-4D97-AF65-F5344CB8AC3E}">
        <p14:creationId xmlns:p14="http://schemas.microsoft.com/office/powerpoint/2010/main" val="301476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7C9EEE-9137-42B4-AEA2-A42F1036A62D}"/>
              </a:ext>
            </a:extLst>
          </p:cNvPr>
          <p:cNvSpPr txBox="1"/>
          <p:nvPr/>
        </p:nvSpPr>
        <p:spPr>
          <a:xfrm>
            <a:off x="1138719" y="544530"/>
            <a:ext cx="9914562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3 ans, la communauté de communes finance l’action </a:t>
            </a:r>
            <a:r>
              <a:rPr lang="fr-F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Breizh. Cette action avait lieu dans les 2 collèges de la Presqu’île, (Collège Alain et collège Sainte Jeanne d’Arc) et s’étend aujourd’hui au collège de Pont-de-Buis-Lès-Quimerch.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8212DE-DB78-428F-8C26-505E52B03DE6}"/>
              </a:ext>
            </a:extLst>
          </p:cNvPr>
          <p:cNvSpPr txBox="1"/>
          <p:nvPr/>
        </p:nvSpPr>
        <p:spPr>
          <a:xfrm>
            <a:off x="1138719" y="2702103"/>
            <a:ext cx="9811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Cette action mise en place par l’Ulamir en partenariat avec les petits débrouillards consiste à l’installation d’une exposition qui tourne dans les différents collèges avec au programme: </a:t>
            </a:r>
          </a:p>
          <a:p>
            <a:pPr algn="just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-La connaissance du corps</a:t>
            </a:r>
          </a:p>
          <a:p>
            <a:pPr algn="just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-Les relations filles-garçons</a:t>
            </a:r>
          </a:p>
          <a:p>
            <a:pPr algn="just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-Les moyens de contraception</a:t>
            </a:r>
          </a:p>
          <a:p>
            <a:pPr algn="just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-Le consentement</a:t>
            </a:r>
          </a:p>
          <a:p>
            <a:pPr algn="just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……….</a:t>
            </a:r>
          </a:p>
        </p:txBody>
      </p:sp>
    </p:spTree>
    <p:extLst>
      <p:ext uri="{BB962C8B-B14F-4D97-AF65-F5344CB8AC3E}">
        <p14:creationId xmlns:p14="http://schemas.microsoft.com/office/powerpoint/2010/main" val="304322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cher, intérieur, mur, pièce&#10;&#10;Description générée automatiquement">
            <a:extLst>
              <a:ext uri="{FF2B5EF4-FFF2-40B4-BE49-F238E27FC236}">
                <a16:creationId xmlns:a16="http://schemas.microsoft.com/office/drawing/2014/main" id="{C6E51930-9697-453D-803A-A4D987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7" r="35111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A9C9BE-625B-4F56-9436-5D6601573AF6}"/>
              </a:ext>
            </a:extLst>
          </p:cNvPr>
          <p:cNvSpPr txBox="1"/>
          <p:nvPr/>
        </p:nvSpPr>
        <p:spPr>
          <a:xfrm>
            <a:off x="4442049" y="-376"/>
            <a:ext cx="7876666" cy="685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Répond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un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enjeu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prévention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fort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9144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Renforcer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connaissances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enjeux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liés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la vie affective et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sexuelle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chez les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endParaRPr lang="en-US" sz="36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36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9144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Permettre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d'être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acteurs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endParaRPr lang="en-US" sz="36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9144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les publics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situation de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fragilité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d'isolement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social dans les zones rurales.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36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9144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Mettre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faire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découvrir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système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local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36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9144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Contribuer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aux actions de promotion de la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mises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place par les structures de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proximité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accueillant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public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36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defTabSz="9144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aire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connaître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professionnels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les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systèmes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1300" b="1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Ø"/>
            </a:pP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D45B221-C119-453E-943C-9B0012119A4B}"/>
              </a:ext>
            </a:extLst>
          </p:cNvPr>
          <p:cNvSpPr/>
          <p:nvPr/>
        </p:nvSpPr>
        <p:spPr>
          <a:xfrm>
            <a:off x="4813723" y="30070"/>
            <a:ext cx="670042" cy="20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86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extérieur, ciel, personne&#10;&#10;Description générée automatiquement">
            <a:extLst>
              <a:ext uri="{FF2B5EF4-FFF2-40B4-BE49-F238E27FC236}">
                <a16:creationId xmlns:a16="http://schemas.microsoft.com/office/drawing/2014/main" id="{D83C9B6D-038B-4D1E-980E-2FC93656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3851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3049FD0-418B-440B-8D58-B6EA72C1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299" y="159458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 dirty="0" err="1"/>
              <a:t>Prévention</a:t>
            </a:r>
            <a:r>
              <a:rPr lang="en-US" sz="7000" cap="all" dirty="0"/>
              <a:t> </a:t>
            </a:r>
            <a:r>
              <a:rPr lang="en-US" sz="7000" cap="all" dirty="0" err="1"/>
              <a:t>risques</a:t>
            </a:r>
            <a:r>
              <a:rPr lang="en-US" sz="7000" cap="all" dirty="0"/>
              <a:t> </a:t>
            </a:r>
            <a:r>
              <a:rPr lang="en-US" sz="7000" cap="all" dirty="0" err="1"/>
              <a:t>auditifs</a:t>
            </a:r>
            <a:endParaRPr lang="en-US" sz="7000" cap="all" dirty="0"/>
          </a:p>
        </p:txBody>
      </p:sp>
    </p:spTree>
    <p:extLst>
      <p:ext uri="{BB962C8B-B14F-4D97-AF65-F5344CB8AC3E}">
        <p14:creationId xmlns:p14="http://schemas.microsoft.com/office/powerpoint/2010/main" val="41168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Cadrage</Template>
  <TotalTime>9235</TotalTime>
  <Words>2662</Words>
  <Application>Microsoft Office PowerPoint</Application>
  <PresentationFormat>Grand écran</PresentationFormat>
  <Paragraphs>243</Paragraphs>
  <Slides>46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Courier New</vt:lpstr>
      <vt:lpstr>Franklin Gothic Book</vt:lpstr>
      <vt:lpstr>Sansation</vt:lpstr>
      <vt:lpstr>Symbol</vt:lpstr>
      <vt:lpstr>Wingdings</vt:lpstr>
      <vt:lpstr>Cadrage</vt:lpstr>
      <vt:lpstr>Acrobat Document</vt:lpstr>
      <vt:lpstr>Commission Santé  jeudi 1 juillet 2021  </vt:lpstr>
      <vt:lpstr>Présentation PowerPoint</vt:lpstr>
      <vt:lpstr>Ordre du jour</vt:lpstr>
      <vt:lpstr>les projets</vt:lpstr>
      <vt:lpstr>Retour sur les projets</vt:lpstr>
      <vt:lpstr>Présentation PowerPoint</vt:lpstr>
      <vt:lpstr>Présentation PowerPoint</vt:lpstr>
      <vt:lpstr>Présentation PowerPoint</vt:lpstr>
      <vt:lpstr>Prévention risques auditifs</vt:lpstr>
      <vt:lpstr>HIP-HOP HOURRA</vt:lpstr>
      <vt:lpstr>Toutes les classes de 4èmes ainsi que 2 classes de 3èmes:             (300) élèves sensibilisés au total</vt:lpstr>
      <vt:lpstr>Les projets pour fin 2021-Debut 2022</vt:lpstr>
      <vt:lpstr>Prévention Buccodentaire</vt:lpstr>
      <vt:lpstr>Prévention Buccodentaire</vt:lpstr>
      <vt:lpstr>Santé mentale des jeunes</vt:lpstr>
      <vt:lpstr>Mois sans Tabac Retour sur l’édition 2020</vt:lpstr>
      <vt:lpstr>Présentation PowerPoint</vt:lpstr>
      <vt:lpstr>Présentation PowerPoint</vt:lpstr>
      <vt:lpstr>Présentation PowerPoint</vt:lpstr>
      <vt:lpstr>Les projets en cours d’élaboration</vt:lpstr>
      <vt:lpstr>CLSM  Conseil local de santé mentale</vt:lpstr>
      <vt:lpstr>Présentation PowerPoint</vt:lpstr>
      <vt:lpstr>Présentation PowerPoint</vt:lpstr>
      <vt:lpstr>Unité mobile</vt:lpstr>
      <vt:lpstr>Les projets A developPer 2022-2023</vt:lpstr>
      <vt:lpstr>Axes important à développer</vt:lpstr>
      <vt:lpstr>Présentation PowerPoint</vt:lpstr>
      <vt:lpstr>Rencontre élus/professionnels de santé/ordre des médecins/fac de médecine</vt:lpstr>
      <vt:lpstr>Mise à jour du diagnostic de territoire</vt:lpstr>
      <vt:lpstr>Déterminants de la santé</vt:lpstr>
      <vt:lpstr>Présentation PowerPoint</vt:lpstr>
      <vt:lpstr>Présentation PowerPoint</vt:lpstr>
      <vt:lpstr>Habitat- précarité énergétique</vt:lpstr>
      <vt:lpstr>Etat de santé</vt:lpstr>
      <vt:lpstr>Mortalité générale et prématurée</vt:lpstr>
      <vt:lpstr>Mortalité prématurée évitable</vt:lpstr>
      <vt:lpstr>Mortalité générale liée…</vt:lpstr>
      <vt:lpstr>Les cancers</vt:lpstr>
      <vt:lpstr>Les cancers</vt:lpstr>
      <vt:lpstr>Maladies psychiatriques</vt:lpstr>
      <vt:lpstr>Affections longue durée</vt:lpstr>
      <vt:lpstr>Présentation PowerPoint</vt:lpstr>
      <vt:lpstr>Déterminants liés au système de santé Soins de santé primaire(OMS)</vt:lpstr>
      <vt:lpstr>Offre du premier recours- zonage médecins</vt:lpstr>
      <vt:lpstr>Questions diverses …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 LOCAL DE SANTE PAYS DE BREST</dc:title>
  <dc:creator>Conseil de developpement</dc:creator>
  <cp:lastModifiedBy>Aurélie CABON</cp:lastModifiedBy>
  <cp:revision>238</cp:revision>
  <cp:lastPrinted>2021-06-29T08:08:36Z</cp:lastPrinted>
  <dcterms:created xsi:type="dcterms:W3CDTF">2018-10-22T11:10:44Z</dcterms:created>
  <dcterms:modified xsi:type="dcterms:W3CDTF">2021-07-26T13:28:30Z</dcterms:modified>
</cp:coreProperties>
</file>